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4" r:id="rId18"/>
    <p:sldId id="273"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0" d="100"/>
          <a:sy n="50" d="100"/>
        </p:scale>
        <p:origin x="-1267" y="-7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8AB6988-5124-4086-B10E-571FF5ECBE9A}"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2611280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D9EFEDA-6BB4-4F9F-9314-117813DA2380}"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1028029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017679BE-BA55-4A1D-A615-C9DBD16C97B8}"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5650275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A7C63C2-90EA-43C4-BB60-0F07B257DCF6}"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7223635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74934A8-64AF-44D9-85A8-BECF141F44E1}"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7707175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AC7AB33E-E997-4EF1-AFDA-8FD48FD1FF4D}"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0251221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AF75E543-882B-440F-B86C-8585F7066460}"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42570854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E2D2143C-A46D-4A93-9C64-245CED3705C1}"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0726268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C289111E-A282-4D6F-9300-C71D0A99B75E}"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6669591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D58EF9A-9BDF-4DE4-BFB9-AB605FC8394A}"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1617394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8FA53AE7-20DB-4720-AEFC-822D085E92FC}"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682798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defRPr/>
            </a:pPr>
            <a:endParaRPr lang="en-US" dirty="0">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defRPr/>
            </a:pPr>
            <a:endParaRPr lang="en-US" dirty="0">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43996891-B100-4FF8-8599-0F5BD2D91F1C}" type="slidenum">
              <a:rPr lang="en-US">
                <a:solidFill>
                  <a:srgbClr val="000000"/>
                </a:solidFill>
              </a:rPr>
              <a:pPr fontAlgn="base">
                <a:spcBef>
                  <a:spcPct val="0"/>
                </a:spcBef>
                <a:spcAft>
                  <a:spcPct val="0"/>
                </a:spcAft>
                <a:defRPr/>
              </a:pPr>
              <a:t>‹#›</a:t>
            </a:fld>
            <a:endParaRPr lang="en-US" dirty="0">
              <a:solidFill>
                <a:srgbClr val="000000"/>
              </a:solidFill>
            </a:endParaRPr>
          </a:p>
        </p:txBody>
      </p:sp>
    </p:spTree>
    <p:extLst>
      <p:ext uri="{BB962C8B-B14F-4D97-AF65-F5344CB8AC3E}">
        <p14:creationId xmlns:p14="http://schemas.microsoft.com/office/powerpoint/2010/main" val="22034782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t="-27000" b="-27000"/>
          </a:stretch>
        </a:blipFill>
        <a:effectLst/>
      </p:bgPr>
    </p:bg>
    <p:spTree>
      <p:nvGrpSpPr>
        <p:cNvPr id="1" name=""/>
        <p:cNvGrpSpPr/>
        <p:nvPr/>
      </p:nvGrpSpPr>
      <p:grpSpPr>
        <a:xfrm>
          <a:off x="0" y="0"/>
          <a:ext cx="0" cy="0"/>
          <a:chOff x="0" y="0"/>
          <a:chExt cx="0" cy="0"/>
        </a:xfrm>
      </p:grpSpPr>
      <p:sp>
        <p:nvSpPr>
          <p:cNvPr id="2050" name="Rectangle 7"/>
          <p:cNvSpPr>
            <a:spLocks noChangeArrowheads="1"/>
          </p:cNvSpPr>
          <p:nvPr/>
        </p:nvSpPr>
        <p:spPr bwMode="auto">
          <a:xfrm>
            <a:off x="-3336925" y="3246438"/>
            <a:ext cx="184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fontAlgn="base">
              <a:spcBef>
                <a:spcPct val="0"/>
              </a:spcBef>
              <a:spcAft>
                <a:spcPct val="0"/>
              </a:spcAft>
            </a:pPr>
            <a:endParaRPr lang="en-US" dirty="0">
              <a:solidFill>
                <a:srgbClr val="000000"/>
              </a:solidFill>
            </a:endParaRPr>
          </a:p>
        </p:txBody>
      </p:sp>
      <p:sp>
        <p:nvSpPr>
          <p:cNvPr id="2051" name="Rectangle 8"/>
          <p:cNvSpPr>
            <a:spLocks noGrp="1" noChangeArrowheads="1"/>
          </p:cNvSpPr>
          <p:nvPr>
            <p:ph type="title"/>
          </p:nvPr>
        </p:nvSpPr>
        <p:spPr>
          <a:xfrm>
            <a:off x="0" y="0"/>
            <a:ext cx="9144000" cy="2971800"/>
          </a:xfrm>
        </p:spPr>
        <p:txBody>
          <a:bodyPr/>
          <a:lstStyle/>
          <a:p>
            <a:pPr algn="l" eaLnBrk="1" hangingPunct="1"/>
            <a:r>
              <a:rPr lang="en-US" sz="3700" dirty="0" smtClean="0">
                <a:solidFill>
                  <a:srgbClr val="FFFF00"/>
                </a:solidFill>
              </a:rPr>
              <a:t>NARRATIVES OF LONGEVITY AMONG SEVENTH-DAY ADVENTIST SCHOOL ADMINISTRATORS IN NORTH AMERICA: A MULTIPLE </a:t>
            </a:r>
            <a:br>
              <a:rPr lang="en-US" sz="3700" dirty="0" smtClean="0">
                <a:solidFill>
                  <a:srgbClr val="FFFF00"/>
                </a:solidFill>
              </a:rPr>
            </a:br>
            <a:r>
              <a:rPr lang="en-US" sz="3700" dirty="0" smtClean="0">
                <a:solidFill>
                  <a:srgbClr val="FFFF00"/>
                </a:solidFill>
              </a:rPr>
              <a:t>CASE STUDY </a:t>
            </a:r>
          </a:p>
        </p:txBody>
      </p:sp>
      <p:sp>
        <p:nvSpPr>
          <p:cNvPr id="2052" name="TextBox 6"/>
          <p:cNvSpPr txBox="1">
            <a:spLocks noChangeArrowheads="1"/>
          </p:cNvSpPr>
          <p:nvPr/>
        </p:nvSpPr>
        <p:spPr bwMode="auto">
          <a:xfrm>
            <a:off x="304800" y="4038600"/>
            <a:ext cx="5181600" cy="2585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r>
              <a:rPr lang="en-US" sz="2400" dirty="0" smtClean="0">
                <a:solidFill>
                  <a:srgbClr val="FFFF00"/>
                </a:solidFill>
              </a:rPr>
              <a:t>NAD Teacher’s Convention</a:t>
            </a:r>
          </a:p>
          <a:p>
            <a:pPr eaLnBrk="1" fontAlgn="base" hangingPunct="1">
              <a:spcBef>
                <a:spcPct val="0"/>
              </a:spcBef>
              <a:spcAft>
                <a:spcPct val="0"/>
              </a:spcAft>
            </a:pPr>
            <a:r>
              <a:rPr lang="en-US" sz="2400" dirty="0" smtClean="0">
                <a:solidFill>
                  <a:srgbClr val="FFFF00"/>
                </a:solidFill>
              </a:rPr>
              <a:t>Janet </a:t>
            </a:r>
            <a:r>
              <a:rPr lang="en-US" sz="2400" dirty="0">
                <a:solidFill>
                  <a:srgbClr val="FFFF00"/>
                </a:solidFill>
              </a:rPr>
              <a:t>Ledesma, Ph.D.</a:t>
            </a:r>
          </a:p>
          <a:p>
            <a:pPr eaLnBrk="1" fontAlgn="base" hangingPunct="1">
              <a:spcBef>
                <a:spcPct val="0"/>
              </a:spcBef>
              <a:spcAft>
                <a:spcPct val="0"/>
              </a:spcAft>
            </a:pPr>
            <a:r>
              <a:rPr lang="en-US" sz="2400" dirty="0" smtClean="0">
                <a:solidFill>
                  <a:srgbClr val="FFFF00"/>
                </a:solidFill>
              </a:rPr>
              <a:t>Wednesday</a:t>
            </a:r>
            <a:r>
              <a:rPr lang="en-US" sz="2400" dirty="0">
                <a:solidFill>
                  <a:srgbClr val="FFFF00"/>
                </a:solidFill>
              </a:rPr>
              <a:t>, August </a:t>
            </a:r>
            <a:r>
              <a:rPr lang="en-US" sz="2400" dirty="0" smtClean="0">
                <a:solidFill>
                  <a:srgbClr val="FFFF00"/>
                </a:solidFill>
              </a:rPr>
              <a:t>8, 2012 </a:t>
            </a:r>
          </a:p>
          <a:p>
            <a:pPr eaLnBrk="1" fontAlgn="base" hangingPunct="1">
              <a:spcBef>
                <a:spcPct val="0"/>
              </a:spcBef>
              <a:spcAft>
                <a:spcPct val="0"/>
              </a:spcAft>
            </a:pPr>
            <a:r>
              <a:rPr lang="en-US" sz="2400" dirty="0" smtClean="0">
                <a:solidFill>
                  <a:srgbClr val="FFFF00"/>
                </a:solidFill>
              </a:rPr>
              <a:t>(9:45 – 11:00 am)</a:t>
            </a:r>
            <a:endParaRPr lang="en-US" sz="2400" dirty="0">
              <a:solidFill>
                <a:srgbClr val="FFFF00"/>
              </a:solidFill>
            </a:endParaRPr>
          </a:p>
          <a:p>
            <a:pPr eaLnBrk="1" fontAlgn="base" hangingPunct="1">
              <a:spcBef>
                <a:spcPct val="0"/>
              </a:spcBef>
              <a:spcAft>
                <a:spcPct val="0"/>
              </a:spcAft>
            </a:pPr>
            <a:r>
              <a:rPr lang="en-US" sz="2400" dirty="0" smtClean="0">
                <a:solidFill>
                  <a:srgbClr val="FFFF00"/>
                </a:solidFill>
              </a:rPr>
              <a:t>Session </a:t>
            </a:r>
            <a:r>
              <a:rPr lang="en-US" sz="2400" dirty="0">
                <a:solidFill>
                  <a:srgbClr val="FFFF00"/>
                </a:solidFill>
              </a:rPr>
              <a:t>ID: </a:t>
            </a:r>
            <a:r>
              <a:rPr lang="en-US" sz="2400" b="1" dirty="0" smtClean="0">
                <a:solidFill>
                  <a:srgbClr val="FFFF00"/>
                </a:solidFill>
              </a:rPr>
              <a:t>697</a:t>
            </a:r>
            <a:r>
              <a:rPr lang="en-US" sz="2400" dirty="0" smtClean="0">
                <a:solidFill>
                  <a:srgbClr val="FFFF00"/>
                </a:solidFill>
              </a:rPr>
              <a:t> </a:t>
            </a:r>
          </a:p>
          <a:p>
            <a:pPr eaLnBrk="1" fontAlgn="base" hangingPunct="1">
              <a:spcBef>
                <a:spcPct val="0"/>
              </a:spcBef>
              <a:spcAft>
                <a:spcPct val="0"/>
              </a:spcAft>
            </a:pPr>
            <a:r>
              <a:rPr lang="en-US" sz="2400" dirty="0" smtClean="0">
                <a:solidFill>
                  <a:srgbClr val="FFFF00"/>
                </a:solidFill>
              </a:rPr>
              <a:t>Location</a:t>
            </a:r>
            <a:r>
              <a:rPr lang="en-US" sz="2400" dirty="0">
                <a:solidFill>
                  <a:srgbClr val="FFFF00"/>
                </a:solidFill>
              </a:rPr>
              <a:t>: </a:t>
            </a:r>
            <a:r>
              <a:rPr lang="en-US" sz="2400" b="1" dirty="0">
                <a:solidFill>
                  <a:srgbClr val="FFFF00"/>
                </a:solidFill>
              </a:rPr>
              <a:t>Delta Island C</a:t>
            </a:r>
            <a:endParaRPr lang="en-US" sz="2400" dirty="0">
              <a:solidFill>
                <a:srgbClr val="FFFF00"/>
              </a:solidFill>
            </a:endParaRPr>
          </a:p>
          <a:p>
            <a:pPr eaLnBrk="1" fontAlgn="base" hangingPunct="1">
              <a:spcBef>
                <a:spcPct val="0"/>
              </a:spcBef>
              <a:spcAft>
                <a:spcPct val="0"/>
              </a:spcAft>
            </a:pPr>
            <a:endParaRPr lang="en-US" dirty="0">
              <a:solidFill>
                <a:srgbClr val="000000"/>
              </a:solidFill>
            </a:endParaRPr>
          </a:p>
        </p:txBody>
      </p:sp>
    </p:spTree>
    <p:extLst>
      <p:ext uri="{BB962C8B-B14F-4D97-AF65-F5344CB8AC3E}">
        <p14:creationId xmlns:p14="http://schemas.microsoft.com/office/powerpoint/2010/main" val="3353949799"/>
      </p:ext>
    </p:extLst>
  </p:cSld>
  <p:clrMapOvr>
    <a:masterClrMapping/>
  </p:clrMapOvr>
  <p:transition spd="slow">
    <p:zoom/>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990600" y="533400"/>
            <a:ext cx="7924800" cy="1143000"/>
          </a:xfrm>
        </p:spPr>
        <p:txBody>
          <a:bodyPr/>
          <a:lstStyle/>
          <a:p>
            <a:pPr eaLnBrk="1" hangingPunct="1"/>
            <a:r>
              <a:rPr lang="en-US" sz="4000" dirty="0" smtClean="0">
                <a:solidFill>
                  <a:srgbClr val="800080"/>
                </a:solidFill>
              </a:rPr>
              <a:t/>
            </a:r>
            <a:br>
              <a:rPr lang="en-US" sz="4000" dirty="0" smtClean="0">
                <a:solidFill>
                  <a:srgbClr val="800080"/>
                </a:solidFill>
              </a:rPr>
            </a:br>
            <a:r>
              <a:rPr lang="en-US" sz="4000" dirty="0" smtClean="0">
                <a:solidFill>
                  <a:srgbClr val="800080"/>
                </a:solidFill>
              </a:rPr>
              <a:t>The Role and Expectation of the Principal</a:t>
            </a:r>
          </a:p>
        </p:txBody>
      </p:sp>
      <p:sp>
        <p:nvSpPr>
          <p:cNvPr id="11267" name="Rectangle 3"/>
          <p:cNvSpPr>
            <a:spLocks noGrp="1" noChangeArrowheads="1"/>
          </p:cNvSpPr>
          <p:nvPr>
            <p:ph type="body" idx="1"/>
          </p:nvPr>
        </p:nvSpPr>
        <p:spPr>
          <a:xfrm>
            <a:off x="1600200" y="2286000"/>
            <a:ext cx="7315200" cy="4221163"/>
          </a:xfrm>
        </p:spPr>
        <p:txBody>
          <a:bodyPr/>
          <a:lstStyle/>
          <a:p>
            <a:pPr eaLnBrk="1" hangingPunct="1">
              <a:buFontTx/>
              <a:buNone/>
            </a:pPr>
            <a:endParaRPr lang="en-US" dirty="0" smtClean="0">
              <a:solidFill>
                <a:srgbClr val="800080"/>
              </a:solidFill>
            </a:endParaRPr>
          </a:p>
          <a:p>
            <a:pPr eaLnBrk="1" hangingPunct="1"/>
            <a:r>
              <a:rPr lang="en-US" dirty="0" smtClean="0">
                <a:solidFill>
                  <a:srgbClr val="800080"/>
                </a:solidFill>
              </a:rPr>
              <a:t>Not clearly defined</a:t>
            </a:r>
          </a:p>
          <a:p>
            <a:pPr eaLnBrk="1" hangingPunct="1"/>
            <a:r>
              <a:rPr lang="en-US" dirty="0" smtClean="0">
                <a:solidFill>
                  <a:srgbClr val="800080"/>
                </a:solidFill>
              </a:rPr>
              <a:t>“Self Taught”</a:t>
            </a:r>
          </a:p>
          <a:p>
            <a:pPr eaLnBrk="1" hangingPunct="1"/>
            <a:r>
              <a:rPr lang="en-US" dirty="0" smtClean="0">
                <a:solidFill>
                  <a:srgbClr val="800080"/>
                </a:solidFill>
              </a:rPr>
              <a:t>Spiritual Intuition</a:t>
            </a:r>
          </a:p>
        </p:txBody>
      </p:sp>
    </p:spTree>
    <p:extLst>
      <p:ext uri="{BB962C8B-B14F-4D97-AF65-F5344CB8AC3E}">
        <p14:creationId xmlns:p14="http://schemas.microsoft.com/office/powerpoint/2010/main" val="2743458266"/>
      </p:ext>
    </p:extLst>
  </p:cSld>
  <p:clrMapOvr>
    <a:masterClrMapping/>
  </p:clrMapOvr>
  <p:transition spd="med">
    <p:circl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685800" y="304800"/>
            <a:ext cx="7772400" cy="1143000"/>
          </a:xfrm>
        </p:spPr>
        <p:txBody>
          <a:bodyPr/>
          <a:lstStyle/>
          <a:p>
            <a:pPr eaLnBrk="1" hangingPunct="1"/>
            <a:r>
              <a:rPr lang="en-US" sz="4000" dirty="0" smtClean="0">
                <a:solidFill>
                  <a:schemeClr val="accent2"/>
                </a:solidFill>
              </a:rPr>
              <a:t>The Complexities Associated with the Principalship</a:t>
            </a:r>
          </a:p>
        </p:txBody>
      </p:sp>
      <p:sp>
        <p:nvSpPr>
          <p:cNvPr id="12291" name="Rectangle 3"/>
          <p:cNvSpPr>
            <a:spLocks noGrp="1" noChangeArrowheads="1"/>
          </p:cNvSpPr>
          <p:nvPr>
            <p:ph type="body" idx="1"/>
          </p:nvPr>
        </p:nvSpPr>
        <p:spPr>
          <a:xfrm>
            <a:off x="1447800" y="1600200"/>
            <a:ext cx="7239000" cy="4525963"/>
          </a:xfrm>
        </p:spPr>
        <p:txBody>
          <a:bodyPr/>
          <a:lstStyle/>
          <a:p>
            <a:pPr eaLnBrk="1" hangingPunct="1"/>
            <a:r>
              <a:rPr lang="en-US" dirty="0" smtClean="0">
                <a:solidFill>
                  <a:schemeClr val="accent2"/>
                </a:solidFill>
              </a:rPr>
              <a:t>Political pressures and demands from constituency churches</a:t>
            </a:r>
          </a:p>
          <a:p>
            <a:pPr eaLnBrk="1" hangingPunct="1"/>
            <a:r>
              <a:rPr lang="en-US" dirty="0" smtClean="0">
                <a:solidFill>
                  <a:schemeClr val="accent2"/>
                </a:solidFill>
              </a:rPr>
              <a:t>School finance</a:t>
            </a:r>
          </a:p>
          <a:p>
            <a:pPr eaLnBrk="1" hangingPunct="1"/>
            <a:r>
              <a:rPr lang="en-US" dirty="0" smtClean="0">
                <a:solidFill>
                  <a:schemeClr val="accent2"/>
                </a:solidFill>
              </a:rPr>
              <a:t>Staffing</a:t>
            </a:r>
          </a:p>
          <a:p>
            <a:pPr eaLnBrk="1" hangingPunct="1"/>
            <a:r>
              <a:rPr lang="en-US" dirty="0" smtClean="0">
                <a:solidFill>
                  <a:schemeClr val="accent2"/>
                </a:solidFill>
              </a:rPr>
              <a:t>Lack of support</a:t>
            </a:r>
          </a:p>
          <a:p>
            <a:pPr eaLnBrk="1" hangingPunct="1"/>
            <a:r>
              <a:rPr lang="en-US" dirty="0" smtClean="0">
                <a:solidFill>
                  <a:schemeClr val="accent2"/>
                </a:solidFill>
              </a:rPr>
              <a:t>Lack of time to accomplish goals</a:t>
            </a:r>
          </a:p>
          <a:p>
            <a:pPr eaLnBrk="1" hangingPunct="1"/>
            <a:r>
              <a:rPr lang="en-US" dirty="0" smtClean="0">
                <a:solidFill>
                  <a:schemeClr val="accent2"/>
                </a:solidFill>
              </a:rPr>
              <a:t>Worshipping with parents and others within school community</a:t>
            </a:r>
          </a:p>
        </p:txBody>
      </p:sp>
    </p:spTree>
    <p:extLst>
      <p:ext uri="{BB962C8B-B14F-4D97-AF65-F5344CB8AC3E}">
        <p14:creationId xmlns:p14="http://schemas.microsoft.com/office/powerpoint/2010/main" val="355898382"/>
      </p:ext>
    </p:extLst>
  </p:cSld>
  <p:clrMapOvr>
    <a:masterClrMapping/>
  </p:clrMapOvr>
  <p:transition spd="med">
    <p:pull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dirty="0" smtClean="0">
                <a:solidFill>
                  <a:srgbClr val="009900"/>
                </a:solidFill>
              </a:rPr>
              <a:t>Principal Support</a:t>
            </a:r>
          </a:p>
        </p:txBody>
      </p:sp>
      <p:sp>
        <p:nvSpPr>
          <p:cNvPr id="13315" name="Rectangle 3"/>
          <p:cNvSpPr>
            <a:spLocks noGrp="1" noChangeArrowheads="1"/>
          </p:cNvSpPr>
          <p:nvPr>
            <p:ph type="body" idx="1"/>
          </p:nvPr>
        </p:nvSpPr>
        <p:spPr>
          <a:xfrm>
            <a:off x="1371600" y="1600200"/>
            <a:ext cx="7315200" cy="4525963"/>
          </a:xfrm>
        </p:spPr>
        <p:txBody>
          <a:bodyPr/>
          <a:lstStyle/>
          <a:p>
            <a:pPr eaLnBrk="1" hangingPunct="1">
              <a:lnSpc>
                <a:spcPct val="90000"/>
              </a:lnSpc>
            </a:pPr>
            <a:r>
              <a:rPr lang="en-US" sz="2800" dirty="0" smtClean="0">
                <a:solidFill>
                  <a:srgbClr val="009900"/>
                </a:solidFill>
              </a:rPr>
              <a:t>Families</a:t>
            </a:r>
          </a:p>
          <a:p>
            <a:pPr eaLnBrk="1" hangingPunct="1">
              <a:lnSpc>
                <a:spcPct val="90000"/>
              </a:lnSpc>
            </a:pPr>
            <a:r>
              <a:rPr lang="en-US" sz="2800" dirty="0" smtClean="0">
                <a:solidFill>
                  <a:srgbClr val="009900"/>
                </a:solidFill>
              </a:rPr>
              <a:t>Relationships with:</a:t>
            </a:r>
          </a:p>
          <a:p>
            <a:pPr lvl="1" eaLnBrk="1" hangingPunct="1">
              <a:lnSpc>
                <a:spcPct val="90000"/>
              </a:lnSpc>
            </a:pPr>
            <a:r>
              <a:rPr lang="en-US" sz="2400" dirty="0" smtClean="0">
                <a:solidFill>
                  <a:srgbClr val="009900"/>
                </a:solidFill>
              </a:rPr>
              <a:t>Faculty and Staff</a:t>
            </a:r>
          </a:p>
          <a:p>
            <a:pPr lvl="1" eaLnBrk="1" hangingPunct="1">
              <a:lnSpc>
                <a:spcPct val="90000"/>
              </a:lnSpc>
            </a:pPr>
            <a:r>
              <a:rPr lang="en-US" sz="2400" dirty="0" smtClean="0">
                <a:solidFill>
                  <a:srgbClr val="009900"/>
                </a:solidFill>
              </a:rPr>
              <a:t>Parents</a:t>
            </a:r>
          </a:p>
          <a:p>
            <a:pPr lvl="1" eaLnBrk="1" hangingPunct="1">
              <a:lnSpc>
                <a:spcPct val="90000"/>
              </a:lnSpc>
            </a:pPr>
            <a:r>
              <a:rPr lang="en-US" sz="2400" dirty="0" smtClean="0">
                <a:solidFill>
                  <a:srgbClr val="009900"/>
                </a:solidFill>
              </a:rPr>
              <a:t>Students</a:t>
            </a:r>
          </a:p>
          <a:p>
            <a:pPr lvl="1" eaLnBrk="1" hangingPunct="1">
              <a:lnSpc>
                <a:spcPct val="90000"/>
              </a:lnSpc>
            </a:pPr>
            <a:r>
              <a:rPr lang="en-US" sz="2400" dirty="0" smtClean="0">
                <a:solidFill>
                  <a:srgbClr val="009900"/>
                </a:solidFill>
              </a:rPr>
              <a:t>Boards</a:t>
            </a:r>
          </a:p>
          <a:p>
            <a:pPr lvl="1" eaLnBrk="1" hangingPunct="1">
              <a:lnSpc>
                <a:spcPct val="90000"/>
              </a:lnSpc>
            </a:pPr>
            <a:r>
              <a:rPr lang="en-US" sz="2400" dirty="0" smtClean="0">
                <a:solidFill>
                  <a:srgbClr val="009900"/>
                </a:solidFill>
              </a:rPr>
              <a:t>Mentors</a:t>
            </a:r>
          </a:p>
          <a:p>
            <a:pPr lvl="1" eaLnBrk="1" hangingPunct="1">
              <a:lnSpc>
                <a:spcPct val="90000"/>
              </a:lnSpc>
            </a:pPr>
            <a:r>
              <a:rPr lang="en-US" sz="2400" dirty="0" smtClean="0">
                <a:solidFill>
                  <a:srgbClr val="009900"/>
                </a:solidFill>
              </a:rPr>
              <a:t>Networking with other colleagues</a:t>
            </a:r>
          </a:p>
          <a:p>
            <a:pPr lvl="1" eaLnBrk="1" hangingPunct="1">
              <a:lnSpc>
                <a:spcPct val="90000"/>
              </a:lnSpc>
            </a:pPr>
            <a:r>
              <a:rPr lang="en-US" sz="2400" dirty="0" smtClean="0">
                <a:solidFill>
                  <a:srgbClr val="009900"/>
                </a:solidFill>
              </a:rPr>
              <a:t>Union and Conference Leadership</a:t>
            </a:r>
          </a:p>
          <a:p>
            <a:pPr lvl="1" eaLnBrk="1" hangingPunct="1">
              <a:lnSpc>
                <a:spcPct val="90000"/>
              </a:lnSpc>
            </a:pPr>
            <a:r>
              <a:rPr lang="en-US" sz="2400" dirty="0" smtClean="0">
                <a:solidFill>
                  <a:srgbClr val="009900"/>
                </a:solidFill>
              </a:rPr>
              <a:t>Pastors and Church Members</a:t>
            </a:r>
          </a:p>
        </p:txBody>
      </p:sp>
    </p:spTree>
    <p:extLst>
      <p:ext uri="{BB962C8B-B14F-4D97-AF65-F5344CB8AC3E}">
        <p14:creationId xmlns:p14="http://schemas.microsoft.com/office/powerpoint/2010/main" val="3408326931"/>
      </p:ext>
    </p:extLst>
  </p:cSld>
  <p:clrMapOvr>
    <a:masterClrMapping/>
  </p:clrMapOvr>
  <p:transition spd="med">
    <p:strips dir="l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57200" y="457200"/>
            <a:ext cx="8229600" cy="1143000"/>
          </a:xfrm>
        </p:spPr>
        <p:txBody>
          <a:bodyPr/>
          <a:lstStyle/>
          <a:p>
            <a:pPr eaLnBrk="1" hangingPunct="1"/>
            <a:r>
              <a:rPr lang="en-US" dirty="0" smtClean="0">
                <a:solidFill>
                  <a:srgbClr val="FF0066"/>
                </a:solidFill>
              </a:rPr>
              <a:t>Professional Growth</a:t>
            </a:r>
          </a:p>
        </p:txBody>
      </p:sp>
      <p:sp>
        <p:nvSpPr>
          <p:cNvPr id="14339" name="Rectangle 3"/>
          <p:cNvSpPr>
            <a:spLocks noGrp="1" noChangeArrowheads="1"/>
          </p:cNvSpPr>
          <p:nvPr>
            <p:ph type="body" idx="1"/>
          </p:nvPr>
        </p:nvSpPr>
        <p:spPr>
          <a:xfrm>
            <a:off x="1371600" y="2057400"/>
            <a:ext cx="7315200" cy="4525963"/>
          </a:xfrm>
        </p:spPr>
        <p:txBody>
          <a:bodyPr/>
          <a:lstStyle/>
          <a:p>
            <a:pPr eaLnBrk="1" hangingPunct="1"/>
            <a:r>
              <a:rPr lang="en-US" dirty="0" smtClean="0">
                <a:solidFill>
                  <a:srgbClr val="FF0066"/>
                </a:solidFill>
              </a:rPr>
              <a:t>Advanced Education</a:t>
            </a:r>
          </a:p>
          <a:p>
            <a:pPr eaLnBrk="1" hangingPunct="1"/>
            <a:r>
              <a:rPr lang="en-US" dirty="0" smtClean="0">
                <a:solidFill>
                  <a:srgbClr val="FF0066"/>
                </a:solidFill>
              </a:rPr>
              <a:t>Membership in National Organizations</a:t>
            </a:r>
          </a:p>
        </p:txBody>
      </p:sp>
    </p:spTree>
    <p:extLst>
      <p:ext uri="{BB962C8B-B14F-4D97-AF65-F5344CB8AC3E}">
        <p14:creationId xmlns:p14="http://schemas.microsoft.com/office/powerpoint/2010/main" val="644750434"/>
      </p:ext>
    </p:extLst>
  </p:cSld>
  <p:clrMapOvr>
    <a:masterClrMapping/>
  </p:clrMapOvr>
  <p:transition spd="med">
    <p:diamon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990600" y="274638"/>
            <a:ext cx="7696200" cy="1143000"/>
          </a:xfrm>
        </p:spPr>
        <p:txBody>
          <a:bodyPr/>
          <a:lstStyle/>
          <a:p>
            <a:pPr eaLnBrk="1" hangingPunct="1"/>
            <a:r>
              <a:rPr lang="en-US" sz="4000" dirty="0" smtClean="0">
                <a:solidFill>
                  <a:srgbClr val="7030A0"/>
                </a:solidFill>
              </a:rPr>
              <a:t>The Balance between Principal's Personal and Professional Life</a:t>
            </a:r>
          </a:p>
        </p:txBody>
      </p:sp>
      <p:sp>
        <p:nvSpPr>
          <p:cNvPr id="15363" name="Rectangle 3"/>
          <p:cNvSpPr>
            <a:spLocks noGrp="1" noChangeArrowheads="1"/>
          </p:cNvSpPr>
          <p:nvPr>
            <p:ph type="body" idx="1"/>
          </p:nvPr>
        </p:nvSpPr>
        <p:spPr>
          <a:xfrm>
            <a:off x="1371600" y="1600200"/>
            <a:ext cx="7391400" cy="4525963"/>
          </a:xfrm>
        </p:spPr>
        <p:txBody>
          <a:bodyPr/>
          <a:lstStyle/>
          <a:p>
            <a:pPr eaLnBrk="1" hangingPunct="1">
              <a:lnSpc>
                <a:spcPct val="90000"/>
              </a:lnSpc>
            </a:pPr>
            <a:r>
              <a:rPr lang="en-US" dirty="0" smtClean="0">
                <a:solidFill>
                  <a:srgbClr val="7030A0"/>
                </a:solidFill>
              </a:rPr>
              <a:t>Struggle to maintain balance</a:t>
            </a:r>
          </a:p>
          <a:p>
            <a:pPr eaLnBrk="1" hangingPunct="1">
              <a:lnSpc>
                <a:spcPct val="90000"/>
              </a:lnSpc>
            </a:pPr>
            <a:r>
              <a:rPr lang="en-US" dirty="0" smtClean="0">
                <a:solidFill>
                  <a:srgbClr val="7030A0"/>
                </a:solidFill>
              </a:rPr>
              <a:t>Rationalizing the Lack of Balance </a:t>
            </a:r>
          </a:p>
          <a:p>
            <a:pPr eaLnBrk="1" hangingPunct="1">
              <a:lnSpc>
                <a:spcPct val="90000"/>
              </a:lnSpc>
            </a:pPr>
            <a:r>
              <a:rPr lang="en-US" dirty="0" smtClean="0">
                <a:solidFill>
                  <a:srgbClr val="7030A0"/>
                </a:solidFill>
              </a:rPr>
              <a:t>Strategies for Maintaining Balance</a:t>
            </a:r>
          </a:p>
          <a:p>
            <a:pPr lvl="1" eaLnBrk="1" hangingPunct="1">
              <a:lnSpc>
                <a:spcPct val="90000"/>
              </a:lnSpc>
            </a:pPr>
            <a:r>
              <a:rPr lang="en-US" dirty="0" smtClean="0">
                <a:solidFill>
                  <a:srgbClr val="7030A0"/>
                </a:solidFill>
              </a:rPr>
              <a:t>Seek God’s guidance</a:t>
            </a:r>
          </a:p>
          <a:p>
            <a:pPr lvl="1" eaLnBrk="1" hangingPunct="1">
              <a:lnSpc>
                <a:spcPct val="90000"/>
              </a:lnSpc>
            </a:pPr>
            <a:r>
              <a:rPr lang="en-US" dirty="0" smtClean="0">
                <a:solidFill>
                  <a:srgbClr val="7030A0"/>
                </a:solidFill>
              </a:rPr>
              <a:t>Depend on their relationships</a:t>
            </a:r>
          </a:p>
          <a:p>
            <a:pPr lvl="1" eaLnBrk="1" hangingPunct="1">
              <a:lnSpc>
                <a:spcPct val="90000"/>
              </a:lnSpc>
            </a:pPr>
            <a:r>
              <a:rPr lang="en-US" dirty="0" smtClean="0">
                <a:solidFill>
                  <a:srgbClr val="7030A0"/>
                </a:solidFill>
              </a:rPr>
              <a:t>Hobbies</a:t>
            </a:r>
          </a:p>
          <a:p>
            <a:pPr lvl="1" eaLnBrk="1" hangingPunct="1">
              <a:lnSpc>
                <a:spcPct val="90000"/>
              </a:lnSpc>
            </a:pPr>
            <a:r>
              <a:rPr lang="en-US" dirty="0" smtClean="0">
                <a:solidFill>
                  <a:srgbClr val="7030A0"/>
                </a:solidFill>
              </a:rPr>
              <a:t>Travel</a:t>
            </a:r>
          </a:p>
          <a:p>
            <a:pPr lvl="1" eaLnBrk="1" hangingPunct="1">
              <a:lnSpc>
                <a:spcPct val="90000"/>
              </a:lnSpc>
            </a:pPr>
            <a:r>
              <a:rPr lang="en-US" dirty="0" smtClean="0">
                <a:solidFill>
                  <a:srgbClr val="7030A0"/>
                </a:solidFill>
              </a:rPr>
              <a:t>Vacations</a:t>
            </a:r>
          </a:p>
          <a:p>
            <a:pPr lvl="1" eaLnBrk="1" hangingPunct="1">
              <a:lnSpc>
                <a:spcPct val="90000"/>
              </a:lnSpc>
            </a:pPr>
            <a:r>
              <a:rPr lang="en-US" dirty="0" smtClean="0">
                <a:solidFill>
                  <a:srgbClr val="7030A0"/>
                </a:solidFill>
              </a:rPr>
              <a:t>Seek Professional Help/Life Coaches</a:t>
            </a:r>
          </a:p>
          <a:p>
            <a:pPr lvl="1" eaLnBrk="1" hangingPunct="1">
              <a:lnSpc>
                <a:spcPct val="90000"/>
              </a:lnSpc>
              <a:buFontTx/>
              <a:buNone/>
            </a:pPr>
            <a:endParaRPr lang="en-US" dirty="0" smtClean="0">
              <a:solidFill>
                <a:srgbClr val="7030A0"/>
              </a:solidFill>
            </a:endParaRPr>
          </a:p>
        </p:txBody>
      </p:sp>
    </p:spTree>
    <p:extLst>
      <p:ext uri="{BB962C8B-B14F-4D97-AF65-F5344CB8AC3E}">
        <p14:creationId xmlns:p14="http://schemas.microsoft.com/office/powerpoint/2010/main" val="3396495535"/>
      </p:ext>
    </p:extLst>
  </p:cSld>
  <p:clrMapOvr>
    <a:masterClrMapping/>
  </p:clrMapOvr>
  <p:transition spd="med">
    <p:cover dir="l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457200" y="990600"/>
            <a:ext cx="8229600" cy="1143000"/>
          </a:xfrm>
        </p:spPr>
        <p:txBody>
          <a:bodyPr/>
          <a:lstStyle/>
          <a:p>
            <a:pPr eaLnBrk="1" hangingPunct="1"/>
            <a:r>
              <a:rPr lang="en-US" sz="4000" dirty="0" smtClean="0">
                <a:solidFill>
                  <a:srgbClr val="008000"/>
                </a:solidFill>
              </a:rPr>
              <a:t>Why Principals Stay</a:t>
            </a:r>
            <a:br>
              <a:rPr lang="en-US" sz="4000" dirty="0" smtClean="0">
                <a:solidFill>
                  <a:srgbClr val="008000"/>
                </a:solidFill>
              </a:rPr>
            </a:br>
            <a:endParaRPr lang="en-US" sz="4000" dirty="0" smtClean="0">
              <a:solidFill>
                <a:srgbClr val="008000"/>
              </a:solidFill>
            </a:endParaRPr>
          </a:p>
        </p:txBody>
      </p:sp>
      <p:sp>
        <p:nvSpPr>
          <p:cNvPr id="16387" name="Rectangle 3"/>
          <p:cNvSpPr>
            <a:spLocks noGrp="1" noChangeArrowheads="1"/>
          </p:cNvSpPr>
          <p:nvPr>
            <p:ph type="body" idx="1"/>
          </p:nvPr>
        </p:nvSpPr>
        <p:spPr>
          <a:xfrm>
            <a:off x="1600200" y="2332038"/>
            <a:ext cx="7086600" cy="4525962"/>
          </a:xfrm>
        </p:spPr>
        <p:txBody>
          <a:bodyPr/>
          <a:lstStyle/>
          <a:p>
            <a:pPr eaLnBrk="1" hangingPunct="1"/>
            <a:r>
              <a:rPr lang="en-US" dirty="0" smtClean="0">
                <a:solidFill>
                  <a:srgbClr val="008000"/>
                </a:solidFill>
              </a:rPr>
              <a:t>Passion for Students</a:t>
            </a:r>
          </a:p>
          <a:p>
            <a:pPr eaLnBrk="1" hangingPunct="1"/>
            <a:r>
              <a:rPr lang="en-US" dirty="0" smtClean="0">
                <a:solidFill>
                  <a:srgbClr val="008000"/>
                </a:solidFill>
              </a:rPr>
              <a:t>Commitment to God’s calling</a:t>
            </a:r>
          </a:p>
          <a:p>
            <a:pPr eaLnBrk="1" hangingPunct="1"/>
            <a:r>
              <a:rPr lang="en-US" dirty="0" smtClean="0">
                <a:solidFill>
                  <a:srgbClr val="008000"/>
                </a:solidFill>
              </a:rPr>
              <a:t>Their passion for ministry</a:t>
            </a:r>
          </a:p>
          <a:p>
            <a:pPr eaLnBrk="1" hangingPunct="1"/>
            <a:r>
              <a:rPr lang="en-US" dirty="0" smtClean="0">
                <a:solidFill>
                  <a:srgbClr val="008000"/>
                </a:solidFill>
              </a:rPr>
              <a:t>Their passion to serve others. </a:t>
            </a:r>
          </a:p>
        </p:txBody>
      </p:sp>
    </p:spTree>
    <p:extLst>
      <p:ext uri="{BB962C8B-B14F-4D97-AF65-F5344CB8AC3E}">
        <p14:creationId xmlns:p14="http://schemas.microsoft.com/office/powerpoint/2010/main" val="1743875672"/>
      </p:ext>
    </p:extLst>
  </p:cSld>
  <p:clrMapOvr>
    <a:masterClrMapping/>
  </p:clrMapOvr>
  <p:transition spd="med">
    <p:cover dir="u"/>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dirty="0" smtClean="0">
                <a:solidFill>
                  <a:srgbClr val="FF0000"/>
                </a:solidFill>
              </a:rPr>
              <a:t>Recommendations</a:t>
            </a:r>
          </a:p>
        </p:txBody>
      </p:sp>
      <p:sp>
        <p:nvSpPr>
          <p:cNvPr id="17411" name="Rectangle 3"/>
          <p:cNvSpPr>
            <a:spLocks noGrp="1" noChangeArrowheads="1"/>
          </p:cNvSpPr>
          <p:nvPr>
            <p:ph type="body" idx="1"/>
          </p:nvPr>
        </p:nvSpPr>
        <p:spPr>
          <a:xfrm>
            <a:off x="1524000" y="1600200"/>
            <a:ext cx="7162800" cy="4525963"/>
          </a:xfrm>
        </p:spPr>
        <p:txBody>
          <a:bodyPr/>
          <a:lstStyle/>
          <a:p>
            <a:pPr eaLnBrk="1" hangingPunct="1">
              <a:lnSpc>
                <a:spcPct val="80000"/>
              </a:lnSpc>
            </a:pPr>
            <a:endParaRPr lang="en-US" sz="2000" dirty="0" smtClean="0">
              <a:solidFill>
                <a:srgbClr val="FF0000"/>
              </a:solidFill>
            </a:endParaRPr>
          </a:p>
          <a:p>
            <a:pPr eaLnBrk="1" hangingPunct="1">
              <a:lnSpc>
                <a:spcPct val="80000"/>
              </a:lnSpc>
            </a:pPr>
            <a:r>
              <a:rPr lang="en-US" sz="2000" dirty="0" smtClean="0">
                <a:solidFill>
                  <a:srgbClr val="FF0000"/>
                </a:solidFill>
              </a:rPr>
              <a:t>Facilitate the process of engaging Adventist universities in a dialog focused on developing and implementing collaboration for internship, preparation and mentoring programs for school administrators built on the foundations and principles of supporting the educational leader.</a:t>
            </a:r>
          </a:p>
          <a:p>
            <a:pPr eaLnBrk="1" hangingPunct="1">
              <a:lnSpc>
                <a:spcPct val="80000"/>
              </a:lnSpc>
              <a:buFontTx/>
              <a:buNone/>
            </a:pPr>
            <a:endParaRPr lang="en-US" sz="2000" dirty="0" smtClean="0">
              <a:solidFill>
                <a:srgbClr val="FF0000"/>
              </a:solidFill>
            </a:endParaRPr>
          </a:p>
          <a:p>
            <a:pPr eaLnBrk="1" hangingPunct="1">
              <a:lnSpc>
                <a:spcPct val="80000"/>
              </a:lnSpc>
            </a:pPr>
            <a:r>
              <a:rPr lang="en-US" sz="2000" dirty="0" smtClean="0">
                <a:solidFill>
                  <a:srgbClr val="FF0000"/>
                </a:solidFill>
              </a:rPr>
              <a:t>Develop and implement a mentoring program for school administrators in order to nurture and train aspiring, current and future school principals. </a:t>
            </a:r>
          </a:p>
          <a:p>
            <a:pPr eaLnBrk="1" hangingPunct="1">
              <a:lnSpc>
                <a:spcPct val="80000"/>
              </a:lnSpc>
              <a:buFontTx/>
              <a:buNone/>
            </a:pPr>
            <a:endParaRPr lang="en-US" sz="2000" dirty="0" smtClean="0">
              <a:solidFill>
                <a:srgbClr val="FF0000"/>
              </a:solidFill>
            </a:endParaRPr>
          </a:p>
          <a:p>
            <a:pPr eaLnBrk="1" hangingPunct="1">
              <a:lnSpc>
                <a:spcPct val="80000"/>
              </a:lnSpc>
            </a:pPr>
            <a:r>
              <a:rPr lang="en-US" sz="2000" dirty="0" smtClean="0">
                <a:solidFill>
                  <a:srgbClr val="FF0000"/>
                </a:solidFill>
              </a:rPr>
              <a:t>Encourage principals to develop attributes of spirituality and resiliency through deliberate practice.</a:t>
            </a:r>
          </a:p>
          <a:p>
            <a:pPr eaLnBrk="1" hangingPunct="1">
              <a:lnSpc>
                <a:spcPct val="80000"/>
              </a:lnSpc>
            </a:pPr>
            <a:endParaRPr lang="en-US" sz="2000" dirty="0" smtClean="0">
              <a:solidFill>
                <a:srgbClr val="FF0000"/>
              </a:solidFill>
            </a:endParaRPr>
          </a:p>
        </p:txBody>
      </p:sp>
    </p:spTree>
    <p:extLst>
      <p:ext uri="{BB962C8B-B14F-4D97-AF65-F5344CB8AC3E}">
        <p14:creationId xmlns:p14="http://schemas.microsoft.com/office/powerpoint/2010/main" val="2358806174"/>
      </p:ext>
    </p:extLst>
  </p:cSld>
  <p:clrMapOvr>
    <a:masterClrMapping/>
  </p:clrMapOvr>
  <p:transition spd="med">
    <p:cover dir="ru"/>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1066800" y="274638"/>
            <a:ext cx="7620000" cy="1143000"/>
          </a:xfrm>
        </p:spPr>
        <p:txBody>
          <a:bodyPr/>
          <a:lstStyle/>
          <a:p>
            <a:pPr eaLnBrk="1" hangingPunct="1"/>
            <a:r>
              <a:rPr lang="en-US" sz="8000" dirty="0" smtClean="0">
                <a:solidFill>
                  <a:srgbClr val="000099"/>
                </a:solidFill>
              </a:rPr>
              <a:t>Activity</a:t>
            </a:r>
          </a:p>
        </p:txBody>
      </p:sp>
      <p:sp>
        <p:nvSpPr>
          <p:cNvPr id="19459" name="Rectangle 3"/>
          <p:cNvSpPr>
            <a:spLocks noGrp="1" noChangeArrowheads="1"/>
          </p:cNvSpPr>
          <p:nvPr>
            <p:ph type="body" idx="1"/>
          </p:nvPr>
        </p:nvSpPr>
        <p:spPr>
          <a:xfrm>
            <a:off x="1295400" y="2362200"/>
            <a:ext cx="7086600" cy="3763963"/>
          </a:xfrm>
        </p:spPr>
        <p:txBody>
          <a:bodyPr/>
          <a:lstStyle/>
          <a:p>
            <a:pPr algn="ctr" eaLnBrk="1" hangingPunct="1">
              <a:buFontTx/>
              <a:buNone/>
            </a:pPr>
            <a:r>
              <a:rPr lang="en-US" sz="6000" dirty="0" smtClean="0">
                <a:solidFill>
                  <a:srgbClr val="000099"/>
                </a:solidFill>
              </a:rPr>
              <a:t>Why Do </a:t>
            </a:r>
            <a:r>
              <a:rPr lang="en-US" sz="6000" b="1" dirty="0" smtClean="0">
                <a:solidFill>
                  <a:srgbClr val="000099"/>
                </a:solidFill>
              </a:rPr>
              <a:t>YOU </a:t>
            </a:r>
            <a:r>
              <a:rPr lang="en-US" sz="6000" dirty="0" smtClean="0">
                <a:solidFill>
                  <a:srgbClr val="000099"/>
                </a:solidFill>
              </a:rPr>
              <a:t>Stay</a:t>
            </a:r>
          </a:p>
          <a:p>
            <a:pPr algn="ctr" eaLnBrk="1" hangingPunct="1">
              <a:buFontTx/>
              <a:buNone/>
            </a:pPr>
            <a:r>
              <a:rPr lang="en-US" sz="6000" dirty="0" smtClean="0">
                <a:solidFill>
                  <a:srgbClr val="000099"/>
                </a:solidFill>
              </a:rPr>
              <a:t>Share &amp; Debrief</a:t>
            </a:r>
          </a:p>
        </p:txBody>
      </p:sp>
    </p:spTree>
    <p:extLst>
      <p:ext uri="{BB962C8B-B14F-4D97-AF65-F5344CB8AC3E}">
        <p14:creationId xmlns:p14="http://schemas.microsoft.com/office/powerpoint/2010/main" val="1892583732"/>
      </p:ext>
    </p:extLst>
  </p:cSld>
  <p:clrMapOvr>
    <a:masterClrMapping/>
  </p:clrMapOvr>
  <p:transition spd="med">
    <p:plus/>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1219200" y="274638"/>
            <a:ext cx="7467600" cy="1143000"/>
          </a:xfrm>
        </p:spPr>
        <p:txBody>
          <a:bodyPr/>
          <a:lstStyle/>
          <a:p>
            <a:pPr eaLnBrk="1" hangingPunct="1"/>
            <a:r>
              <a:rPr lang="en-US" dirty="0" smtClean="0">
                <a:solidFill>
                  <a:srgbClr val="FF3399"/>
                </a:solidFill>
              </a:rPr>
              <a:t>Meaning and Final Thoughts</a:t>
            </a:r>
          </a:p>
        </p:txBody>
      </p:sp>
      <p:sp>
        <p:nvSpPr>
          <p:cNvPr id="18435" name="Rectangle 3"/>
          <p:cNvSpPr>
            <a:spLocks noGrp="1" noChangeArrowheads="1"/>
          </p:cNvSpPr>
          <p:nvPr>
            <p:ph type="body" idx="1"/>
          </p:nvPr>
        </p:nvSpPr>
        <p:spPr>
          <a:xfrm>
            <a:off x="1600200" y="1600200"/>
            <a:ext cx="7086600" cy="4525963"/>
          </a:xfrm>
        </p:spPr>
        <p:txBody>
          <a:bodyPr/>
          <a:lstStyle/>
          <a:p>
            <a:pPr eaLnBrk="1" hangingPunct="1"/>
            <a:r>
              <a:rPr lang="en-US" sz="2800" dirty="0" smtClean="0">
                <a:solidFill>
                  <a:srgbClr val="FF3399"/>
                </a:solidFill>
              </a:rPr>
              <a:t>Adventist Principals are Spiritual resilient leaders</a:t>
            </a:r>
          </a:p>
          <a:p>
            <a:pPr eaLnBrk="1" hangingPunct="1"/>
            <a:r>
              <a:rPr lang="en-US" sz="2800" dirty="0" smtClean="0">
                <a:solidFill>
                  <a:srgbClr val="FF3399"/>
                </a:solidFill>
              </a:rPr>
              <a:t>They recognize someone bigger than themselves sustains them.</a:t>
            </a:r>
          </a:p>
          <a:p>
            <a:pPr eaLnBrk="1" hangingPunct="1"/>
            <a:r>
              <a:rPr lang="en-US" sz="2800" dirty="0" smtClean="0">
                <a:solidFill>
                  <a:srgbClr val="FF3399"/>
                </a:solidFill>
              </a:rPr>
              <a:t>They rely on their relationships for support</a:t>
            </a:r>
          </a:p>
          <a:p>
            <a:pPr eaLnBrk="1" hangingPunct="1"/>
            <a:r>
              <a:rPr lang="en-US" sz="2800" dirty="0" smtClean="0">
                <a:solidFill>
                  <a:srgbClr val="FF3399"/>
                </a:solidFill>
              </a:rPr>
              <a:t>The lived experiences of the fourteen principals impacted my life deeply.</a:t>
            </a:r>
          </a:p>
          <a:p>
            <a:pPr eaLnBrk="1" hangingPunct="1"/>
            <a:r>
              <a:rPr lang="en-US" sz="2800" dirty="0" smtClean="0">
                <a:solidFill>
                  <a:srgbClr val="FF3399"/>
                </a:solidFill>
              </a:rPr>
              <a:t>Appreciation for the journey</a:t>
            </a:r>
          </a:p>
        </p:txBody>
      </p:sp>
    </p:spTree>
    <p:extLst>
      <p:ext uri="{BB962C8B-B14F-4D97-AF65-F5344CB8AC3E}">
        <p14:creationId xmlns:p14="http://schemas.microsoft.com/office/powerpoint/2010/main" val="2702226915"/>
      </p:ext>
    </p:extLst>
  </p:cSld>
  <p:clrMapOvr>
    <a:masterClrMapping/>
  </p:clrMapOvr>
  <p:transition spd="med">
    <p:wedg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0"/>
            <a:ext cx="8229600" cy="1417638"/>
          </a:xfrm>
        </p:spPr>
        <p:txBody>
          <a:bodyPr/>
          <a:lstStyle/>
          <a:p>
            <a:pPr eaLnBrk="1" hangingPunct="1"/>
            <a:r>
              <a:rPr lang="en-US" dirty="0" smtClean="0">
                <a:solidFill>
                  <a:srgbClr val="FF0000"/>
                </a:solidFill>
              </a:rPr>
              <a:t>Problem</a:t>
            </a:r>
          </a:p>
        </p:txBody>
      </p:sp>
      <p:sp>
        <p:nvSpPr>
          <p:cNvPr id="3075" name="Rectangle 3"/>
          <p:cNvSpPr>
            <a:spLocks noGrp="1" noChangeArrowheads="1"/>
          </p:cNvSpPr>
          <p:nvPr>
            <p:ph type="body" idx="1"/>
          </p:nvPr>
        </p:nvSpPr>
        <p:spPr>
          <a:xfrm>
            <a:off x="1447800" y="1295400"/>
            <a:ext cx="7239000" cy="4830763"/>
          </a:xfrm>
        </p:spPr>
        <p:txBody>
          <a:bodyPr/>
          <a:lstStyle/>
          <a:p>
            <a:pPr eaLnBrk="1" hangingPunct="1">
              <a:lnSpc>
                <a:spcPct val="80000"/>
              </a:lnSpc>
              <a:buFontTx/>
              <a:buNone/>
            </a:pPr>
            <a:endParaRPr lang="en-US" dirty="0" smtClean="0"/>
          </a:p>
          <a:p>
            <a:pPr eaLnBrk="1" hangingPunct="1">
              <a:lnSpc>
                <a:spcPct val="80000"/>
              </a:lnSpc>
              <a:buFontTx/>
              <a:buNone/>
            </a:pPr>
            <a:r>
              <a:rPr lang="en-US" dirty="0" smtClean="0">
                <a:solidFill>
                  <a:srgbClr val="FF0000"/>
                </a:solidFill>
              </a:rPr>
              <a:t>	</a:t>
            </a:r>
          </a:p>
          <a:p>
            <a:pPr eaLnBrk="1" hangingPunct="1">
              <a:lnSpc>
                <a:spcPct val="80000"/>
              </a:lnSpc>
              <a:buFontTx/>
              <a:buNone/>
            </a:pPr>
            <a:r>
              <a:rPr lang="en-US" dirty="0" smtClean="0">
                <a:solidFill>
                  <a:srgbClr val="FF0000"/>
                </a:solidFill>
              </a:rPr>
              <a:t>	Adventist principals in North America stay an average of 2.5 at the elementary level, 3.6 years at day secondary schools and 4.0 years at secondary boarding schools yet there are some who have stayed for many years beyond the average. </a:t>
            </a:r>
          </a:p>
        </p:txBody>
      </p:sp>
    </p:spTree>
    <p:extLst>
      <p:ext uri="{BB962C8B-B14F-4D97-AF65-F5344CB8AC3E}">
        <p14:creationId xmlns:p14="http://schemas.microsoft.com/office/powerpoint/2010/main" val="3489700407"/>
      </p:ext>
    </p:extLst>
  </p:cSld>
  <p:clrMapOvr>
    <a:masterClrMapping/>
  </p:clrMapOvr>
  <p:transition>
    <p:wheel spokes="2"/>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0"/>
            <a:ext cx="8229600" cy="1143000"/>
          </a:xfrm>
        </p:spPr>
        <p:txBody>
          <a:bodyPr/>
          <a:lstStyle/>
          <a:p>
            <a:pPr eaLnBrk="1" hangingPunct="1"/>
            <a:r>
              <a:rPr lang="en-US" sz="4000" dirty="0" smtClean="0">
                <a:solidFill>
                  <a:srgbClr val="800080"/>
                </a:solidFill>
              </a:rPr>
              <a:t/>
            </a:r>
            <a:br>
              <a:rPr lang="en-US" sz="4000" dirty="0" smtClean="0">
                <a:solidFill>
                  <a:srgbClr val="800080"/>
                </a:solidFill>
              </a:rPr>
            </a:br>
            <a:r>
              <a:rPr lang="en-US" sz="4000" dirty="0" smtClean="0">
                <a:solidFill>
                  <a:srgbClr val="800080"/>
                </a:solidFill>
              </a:rPr>
              <a:t>Purpose</a:t>
            </a:r>
          </a:p>
        </p:txBody>
      </p:sp>
      <p:sp>
        <p:nvSpPr>
          <p:cNvPr id="4099" name="Rectangle 3"/>
          <p:cNvSpPr>
            <a:spLocks noGrp="1" noChangeArrowheads="1"/>
          </p:cNvSpPr>
          <p:nvPr>
            <p:ph type="body" idx="1"/>
          </p:nvPr>
        </p:nvSpPr>
        <p:spPr>
          <a:xfrm>
            <a:off x="1295400" y="1066800"/>
            <a:ext cx="7391400" cy="5059363"/>
          </a:xfrm>
        </p:spPr>
        <p:txBody>
          <a:bodyPr/>
          <a:lstStyle/>
          <a:p>
            <a:pPr eaLnBrk="1" hangingPunct="1">
              <a:buFontTx/>
              <a:buNone/>
            </a:pPr>
            <a:r>
              <a:rPr lang="en-US" sz="2800" dirty="0" smtClean="0">
                <a:solidFill>
                  <a:srgbClr val="7030A0"/>
                </a:solidFill>
              </a:rPr>
              <a:t>	</a:t>
            </a:r>
          </a:p>
          <a:p>
            <a:pPr>
              <a:buFontTx/>
              <a:buNone/>
            </a:pPr>
            <a:r>
              <a:rPr lang="en-US" dirty="0" smtClean="0"/>
              <a:t>	</a:t>
            </a:r>
            <a:r>
              <a:rPr lang="en-US" dirty="0" smtClean="0">
                <a:solidFill>
                  <a:srgbClr val="800080"/>
                </a:solidFill>
              </a:rPr>
              <a:t>The purpose of this study was to describe the experiences of school principals who have remained in leadership at the same school building for 10 consecutive years in the Adventist system of education in North America and to discover why they stay.</a:t>
            </a:r>
          </a:p>
          <a:p>
            <a:pPr>
              <a:buFontTx/>
              <a:buNone/>
            </a:pPr>
            <a:endParaRPr lang="en-US" dirty="0" smtClean="0"/>
          </a:p>
        </p:txBody>
      </p:sp>
    </p:spTree>
    <p:extLst>
      <p:ext uri="{BB962C8B-B14F-4D97-AF65-F5344CB8AC3E}">
        <p14:creationId xmlns:p14="http://schemas.microsoft.com/office/powerpoint/2010/main" val="3333465496"/>
      </p:ext>
    </p:extLst>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dirty="0" smtClean="0">
                <a:solidFill>
                  <a:srgbClr val="00B050"/>
                </a:solidFill>
              </a:rPr>
              <a:t/>
            </a:r>
            <a:br>
              <a:rPr lang="en-US" dirty="0" smtClean="0">
                <a:solidFill>
                  <a:srgbClr val="00B050"/>
                </a:solidFill>
              </a:rPr>
            </a:br>
            <a:r>
              <a:rPr lang="en-US" dirty="0" smtClean="0">
                <a:solidFill>
                  <a:srgbClr val="00B050"/>
                </a:solidFill>
              </a:rPr>
              <a:t>Research Question</a:t>
            </a:r>
          </a:p>
        </p:txBody>
      </p:sp>
      <p:sp>
        <p:nvSpPr>
          <p:cNvPr id="5123" name="Rectangle 3"/>
          <p:cNvSpPr>
            <a:spLocks noGrp="1" noChangeArrowheads="1"/>
          </p:cNvSpPr>
          <p:nvPr>
            <p:ph type="body" idx="1"/>
          </p:nvPr>
        </p:nvSpPr>
        <p:spPr>
          <a:xfrm>
            <a:off x="1447800" y="1600200"/>
            <a:ext cx="7239000" cy="4525963"/>
          </a:xfrm>
        </p:spPr>
        <p:txBody>
          <a:bodyPr/>
          <a:lstStyle/>
          <a:p>
            <a:pPr eaLnBrk="1" hangingPunct="1">
              <a:buFontTx/>
              <a:buNone/>
            </a:pPr>
            <a:r>
              <a:rPr lang="en-US" dirty="0" smtClean="0">
                <a:solidFill>
                  <a:srgbClr val="00B050"/>
                </a:solidFill>
              </a:rPr>
              <a:t>	</a:t>
            </a:r>
          </a:p>
          <a:p>
            <a:pPr eaLnBrk="1" hangingPunct="1">
              <a:buFontTx/>
              <a:buNone/>
            </a:pPr>
            <a:r>
              <a:rPr lang="en-US" dirty="0" smtClean="0">
                <a:solidFill>
                  <a:srgbClr val="00B050"/>
                </a:solidFill>
              </a:rPr>
              <a:t>	How do principals in the Adventist system of education in North America describe their role and the experiences that helped them stay in one location for 10 or more consecutive years?</a:t>
            </a:r>
          </a:p>
        </p:txBody>
      </p:sp>
    </p:spTree>
    <p:extLst>
      <p:ext uri="{BB962C8B-B14F-4D97-AF65-F5344CB8AC3E}">
        <p14:creationId xmlns:p14="http://schemas.microsoft.com/office/powerpoint/2010/main" val="3901575816"/>
      </p:ext>
    </p:extLst>
  </p:cSld>
  <p:clrMapOvr>
    <a:masterClrMapping/>
  </p:clrMapOvr>
  <p:transition spd="slow">
    <p:fade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dirty="0" smtClean="0">
                <a:solidFill>
                  <a:srgbClr val="FF0000"/>
                </a:solidFill>
              </a:rPr>
              <a:t/>
            </a:r>
            <a:br>
              <a:rPr lang="en-US" dirty="0" smtClean="0">
                <a:solidFill>
                  <a:srgbClr val="FF0000"/>
                </a:solidFill>
              </a:rPr>
            </a:br>
            <a:r>
              <a:rPr lang="en-US" dirty="0" smtClean="0">
                <a:solidFill>
                  <a:srgbClr val="FF0000"/>
                </a:solidFill>
              </a:rPr>
              <a:t>Research Design</a:t>
            </a:r>
          </a:p>
        </p:txBody>
      </p:sp>
      <p:sp>
        <p:nvSpPr>
          <p:cNvPr id="6147" name="Rectangle 3"/>
          <p:cNvSpPr>
            <a:spLocks noGrp="1" noChangeArrowheads="1"/>
          </p:cNvSpPr>
          <p:nvPr>
            <p:ph type="body" idx="1"/>
          </p:nvPr>
        </p:nvSpPr>
        <p:spPr>
          <a:xfrm>
            <a:off x="1219200" y="1600200"/>
            <a:ext cx="7467600" cy="4525963"/>
          </a:xfrm>
        </p:spPr>
        <p:txBody>
          <a:bodyPr/>
          <a:lstStyle/>
          <a:p>
            <a:pPr eaLnBrk="1" hangingPunct="1">
              <a:buFontTx/>
              <a:buNone/>
            </a:pPr>
            <a:r>
              <a:rPr lang="en-US" dirty="0" smtClean="0">
                <a:solidFill>
                  <a:srgbClr val="FF0000"/>
                </a:solidFill>
              </a:rPr>
              <a:t>	</a:t>
            </a:r>
          </a:p>
          <a:p>
            <a:pPr eaLnBrk="1" hangingPunct="1">
              <a:buFontTx/>
              <a:buNone/>
            </a:pPr>
            <a:r>
              <a:rPr lang="en-US" dirty="0" smtClean="0">
                <a:solidFill>
                  <a:srgbClr val="FF0000"/>
                </a:solidFill>
              </a:rPr>
              <a:t>	A qualitative multiple case study design using narrative inquiry was utilized to describe the experiences of Adventist principals in North America who stayed a minimum of 10 years in one location. </a:t>
            </a:r>
          </a:p>
        </p:txBody>
      </p:sp>
    </p:spTree>
    <p:extLst>
      <p:ext uri="{BB962C8B-B14F-4D97-AF65-F5344CB8AC3E}">
        <p14:creationId xmlns:p14="http://schemas.microsoft.com/office/powerpoint/2010/main" val="869596421"/>
      </p:ext>
    </p:extLst>
  </p:cSld>
  <p:clrMapOvr>
    <a:masterClrMapping/>
  </p:clrMapOvr>
  <p:transition spd="med">
    <p:split orient="vert" dir="in"/>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1143000" y="304800"/>
            <a:ext cx="7543800" cy="1143000"/>
          </a:xfrm>
        </p:spPr>
        <p:txBody>
          <a:bodyPr/>
          <a:lstStyle/>
          <a:p>
            <a:pPr eaLnBrk="1" hangingPunct="1">
              <a:defRPr/>
            </a:pPr>
            <a:r>
              <a:rPr lang="en-US" i="1" dirty="0" smtClean="0">
                <a:solidFill>
                  <a:schemeClr val="accent2">
                    <a:lumMod val="60000"/>
                    <a:lumOff val="40000"/>
                  </a:schemeClr>
                </a:solidFill>
              </a:rPr>
              <a:t>Demographics of Participants</a:t>
            </a:r>
          </a:p>
        </p:txBody>
      </p:sp>
      <p:sp>
        <p:nvSpPr>
          <p:cNvPr id="15363" name="Rectangle 3"/>
          <p:cNvSpPr>
            <a:spLocks noGrp="1" noChangeArrowheads="1"/>
          </p:cNvSpPr>
          <p:nvPr>
            <p:ph type="body" idx="1"/>
          </p:nvPr>
        </p:nvSpPr>
        <p:spPr>
          <a:xfrm>
            <a:off x="1447800" y="1600200"/>
            <a:ext cx="7239000" cy="4525963"/>
          </a:xfrm>
        </p:spPr>
        <p:txBody>
          <a:bodyPr/>
          <a:lstStyle/>
          <a:p>
            <a:pPr eaLnBrk="1" hangingPunct="1">
              <a:lnSpc>
                <a:spcPct val="80000"/>
              </a:lnSpc>
              <a:buFontTx/>
              <a:buNone/>
              <a:defRPr/>
            </a:pPr>
            <a:r>
              <a:rPr lang="en-US" sz="2400" dirty="0" smtClean="0">
                <a:solidFill>
                  <a:schemeClr val="accent2">
                    <a:lumMod val="60000"/>
                    <a:lumOff val="40000"/>
                  </a:schemeClr>
                </a:solidFill>
              </a:rPr>
              <a:t>Nine Unions in NAD		2 – Did not meet criteria				7 – Qualified</a:t>
            </a:r>
          </a:p>
          <a:p>
            <a:pPr eaLnBrk="1" hangingPunct="1">
              <a:lnSpc>
                <a:spcPct val="80000"/>
              </a:lnSpc>
              <a:buFontTx/>
              <a:buNone/>
              <a:defRPr/>
            </a:pPr>
            <a:r>
              <a:rPr lang="en-US" sz="2400" dirty="0" smtClean="0">
                <a:solidFill>
                  <a:schemeClr val="accent2">
                    <a:lumMod val="60000"/>
                    <a:lumOff val="40000"/>
                  </a:schemeClr>
                </a:solidFill>
              </a:rPr>
              <a:t>School Types		3 – Small Elementary				5 – Elementary</a:t>
            </a:r>
          </a:p>
          <a:p>
            <a:pPr eaLnBrk="1" hangingPunct="1">
              <a:lnSpc>
                <a:spcPct val="80000"/>
              </a:lnSpc>
              <a:buFontTx/>
              <a:buNone/>
              <a:defRPr/>
            </a:pPr>
            <a:r>
              <a:rPr lang="en-US" sz="2400" dirty="0" smtClean="0">
                <a:solidFill>
                  <a:schemeClr val="accent2">
                    <a:lumMod val="60000"/>
                    <a:lumOff val="40000"/>
                  </a:schemeClr>
                </a:solidFill>
              </a:rPr>
              <a:t>					2 – Junior Academies</a:t>
            </a:r>
          </a:p>
          <a:p>
            <a:pPr eaLnBrk="1" hangingPunct="1">
              <a:lnSpc>
                <a:spcPct val="80000"/>
              </a:lnSpc>
              <a:buFontTx/>
              <a:buNone/>
              <a:defRPr/>
            </a:pPr>
            <a:r>
              <a:rPr lang="en-US" sz="2400" dirty="0" smtClean="0">
                <a:solidFill>
                  <a:schemeClr val="accent2">
                    <a:lumMod val="60000"/>
                    <a:lumOff val="40000"/>
                  </a:schemeClr>
                </a:solidFill>
              </a:rPr>
              <a:t>					4 – Secondary</a:t>
            </a:r>
          </a:p>
          <a:p>
            <a:pPr eaLnBrk="1" hangingPunct="1">
              <a:lnSpc>
                <a:spcPct val="80000"/>
              </a:lnSpc>
              <a:buFontTx/>
              <a:buNone/>
              <a:defRPr/>
            </a:pPr>
            <a:r>
              <a:rPr lang="en-US" sz="2400" dirty="0" smtClean="0">
                <a:solidFill>
                  <a:schemeClr val="accent2">
                    <a:lumMod val="60000"/>
                    <a:lumOff val="40000"/>
                  </a:schemeClr>
                </a:solidFill>
              </a:rPr>
              <a:t>Ethnicity			1 – Hispanic</a:t>
            </a:r>
          </a:p>
          <a:p>
            <a:pPr eaLnBrk="1" hangingPunct="1">
              <a:lnSpc>
                <a:spcPct val="80000"/>
              </a:lnSpc>
              <a:buFontTx/>
              <a:buNone/>
              <a:defRPr/>
            </a:pPr>
            <a:r>
              <a:rPr lang="en-US" sz="2400" dirty="0" smtClean="0">
                <a:solidFill>
                  <a:schemeClr val="accent2">
                    <a:lumMod val="60000"/>
                    <a:lumOff val="40000"/>
                  </a:schemeClr>
                </a:solidFill>
              </a:rPr>
              <a:t>					5 – Black</a:t>
            </a:r>
          </a:p>
          <a:p>
            <a:pPr eaLnBrk="1" hangingPunct="1">
              <a:lnSpc>
                <a:spcPct val="80000"/>
              </a:lnSpc>
              <a:buFontTx/>
              <a:buNone/>
              <a:defRPr/>
            </a:pPr>
            <a:r>
              <a:rPr lang="en-US" sz="2400" dirty="0" smtClean="0">
                <a:solidFill>
                  <a:schemeClr val="accent2">
                    <a:lumMod val="60000"/>
                    <a:lumOff val="40000"/>
                  </a:schemeClr>
                </a:solidFill>
              </a:rPr>
              <a:t>					8 – Caucasian</a:t>
            </a:r>
          </a:p>
          <a:p>
            <a:pPr eaLnBrk="1" hangingPunct="1">
              <a:lnSpc>
                <a:spcPct val="80000"/>
              </a:lnSpc>
              <a:buFontTx/>
              <a:buNone/>
              <a:defRPr/>
            </a:pPr>
            <a:r>
              <a:rPr lang="en-US" sz="2400" dirty="0" smtClean="0">
                <a:solidFill>
                  <a:schemeClr val="accent2">
                    <a:lumMod val="60000"/>
                    <a:lumOff val="40000"/>
                  </a:schemeClr>
                </a:solidFill>
              </a:rPr>
              <a:t>Gender			7 – Female	</a:t>
            </a:r>
          </a:p>
          <a:p>
            <a:pPr eaLnBrk="1" hangingPunct="1">
              <a:lnSpc>
                <a:spcPct val="80000"/>
              </a:lnSpc>
              <a:buFontTx/>
              <a:buNone/>
              <a:defRPr/>
            </a:pPr>
            <a:r>
              <a:rPr lang="en-US" sz="2400" dirty="0" smtClean="0">
                <a:solidFill>
                  <a:schemeClr val="accent2">
                    <a:lumMod val="60000"/>
                    <a:lumOff val="40000"/>
                  </a:schemeClr>
                </a:solidFill>
              </a:rPr>
              <a:t>					7 – Male</a:t>
            </a:r>
          </a:p>
        </p:txBody>
      </p:sp>
    </p:spTree>
    <p:extLst>
      <p:ext uri="{BB962C8B-B14F-4D97-AF65-F5344CB8AC3E}">
        <p14:creationId xmlns:p14="http://schemas.microsoft.com/office/powerpoint/2010/main" val="1819107437"/>
      </p:ext>
    </p:extLst>
  </p:cSld>
  <p:clrMapOvr>
    <a:masterClrMapping/>
  </p:clrMapOvr>
  <p:transition spd="med">
    <p:comb dir="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b="1" dirty="0" smtClean="0">
                <a:solidFill>
                  <a:srgbClr val="CC0066"/>
                </a:solidFill>
              </a:rPr>
              <a:t>Conceptual Framework</a:t>
            </a:r>
          </a:p>
        </p:txBody>
      </p:sp>
      <p:sp>
        <p:nvSpPr>
          <p:cNvPr id="8195" name="Rectangle 3"/>
          <p:cNvSpPr>
            <a:spLocks noGrp="1" noChangeArrowheads="1"/>
          </p:cNvSpPr>
          <p:nvPr>
            <p:ph type="body" idx="1"/>
          </p:nvPr>
        </p:nvSpPr>
        <p:spPr>
          <a:xfrm>
            <a:off x="1143000" y="1600200"/>
            <a:ext cx="7391400" cy="4525963"/>
          </a:xfrm>
        </p:spPr>
        <p:txBody>
          <a:bodyPr/>
          <a:lstStyle/>
          <a:p>
            <a:pPr algn="ctr" eaLnBrk="1" hangingPunct="1">
              <a:lnSpc>
                <a:spcPct val="90000"/>
              </a:lnSpc>
              <a:buFontTx/>
              <a:buNone/>
            </a:pPr>
            <a:r>
              <a:rPr lang="en-US" dirty="0" smtClean="0">
                <a:solidFill>
                  <a:srgbClr val="CC0066"/>
                </a:solidFill>
              </a:rPr>
              <a:t>	 Resiliency Theory</a:t>
            </a:r>
          </a:p>
          <a:p>
            <a:pPr eaLnBrk="1" hangingPunct="1">
              <a:lnSpc>
                <a:spcPct val="90000"/>
              </a:lnSpc>
              <a:buFontTx/>
              <a:buNone/>
            </a:pPr>
            <a:r>
              <a:rPr lang="en-US" dirty="0" smtClean="0">
                <a:solidFill>
                  <a:srgbClr val="CC0066"/>
                </a:solidFill>
              </a:rPr>
              <a:t>  	There is a direct relationship between the stress of the principal’s job and their capability to maintain resilience in the face of prolonged contact with adversity (Ackerman &amp; Maslin-Ostrowski, 2002; Cash, 2001; Copland, 2001, Greene, 2003; Heifetz &amp; Linsky 2004; Patterson, Patterson &amp; Collins, 2002). </a:t>
            </a:r>
          </a:p>
        </p:txBody>
      </p:sp>
    </p:spTree>
    <p:extLst>
      <p:ext uri="{BB962C8B-B14F-4D97-AF65-F5344CB8AC3E}">
        <p14:creationId xmlns:p14="http://schemas.microsoft.com/office/powerpoint/2010/main" val="1513042035"/>
      </p:ext>
    </p:extLst>
  </p:cSld>
  <p:clrMapOvr>
    <a:masterClrMapping/>
  </p:clrMapOvr>
  <p:transition spd="med">
    <p:push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sz="4000" dirty="0" smtClean="0">
                <a:solidFill>
                  <a:srgbClr val="FF3300"/>
                </a:solidFill>
              </a:rPr>
              <a:t/>
            </a:r>
            <a:br>
              <a:rPr lang="en-US" sz="4000" dirty="0" smtClean="0">
                <a:solidFill>
                  <a:srgbClr val="FF3300"/>
                </a:solidFill>
              </a:rPr>
            </a:br>
            <a:r>
              <a:rPr lang="en-US" sz="4000" dirty="0" smtClean="0">
                <a:solidFill>
                  <a:srgbClr val="FF3300"/>
                </a:solidFill>
              </a:rPr>
              <a:t/>
            </a:r>
            <a:br>
              <a:rPr lang="en-US" sz="4000" dirty="0" smtClean="0">
                <a:solidFill>
                  <a:srgbClr val="FF3300"/>
                </a:solidFill>
              </a:rPr>
            </a:br>
            <a:r>
              <a:rPr lang="en-US" sz="4000" dirty="0" smtClean="0">
                <a:solidFill>
                  <a:srgbClr val="FF3300"/>
                </a:solidFill>
              </a:rPr>
              <a:t>Spiritual Leadership Theory </a:t>
            </a:r>
            <a:br>
              <a:rPr lang="en-US" sz="4000" dirty="0" smtClean="0">
                <a:solidFill>
                  <a:srgbClr val="FF3300"/>
                </a:solidFill>
              </a:rPr>
            </a:br>
            <a:endParaRPr lang="en-US" sz="4000" dirty="0" smtClean="0">
              <a:solidFill>
                <a:srgbClr val="FF3300"/>
              </a:solidFill>
            </a:endParaRPr>
          </a:p>
        </p:txBody>
      </p:sp>
      <p:sp>
        <p:nvSpPr>
          <p:cNvPr id="9219" name="Rectangle 3"/>
          <p:cNvSpPr>
            <a:spLocks noGrp="1" noChangeArrowheads="1"/>
          </p:cNvSpPr>
          <p:nvPr>
            <p:ph type="body" idx="1"/>
          </p:nvPr>
        </p:nvSpPr>
        <p:spPr>
          <a:xfrm>
            <a:off x="1219200" y="1600200"/>
            <a:ext cx="7467600" cy="4525963"/>
          </a:xfrm>
        </p:spPr>
        <p:txBody>
          <a:bodyPr/>
          <a:lstStyle/>
          <a:p>
            <a:pPr eaLnBrk="1" hangingPunct="1">
              <a:buFontTx/>
              <a:buNone/>
            </a:pPr>
            <a:r>
              <a:rPr lang="en-US" dirty="0" smtClean="0">
                <a:solidFill>
                  <a:srgbClr val="FF3300"/>
                </a:solidFill>
              </a:rPr>
              <a:t>  </a:t>
            </a:r>
          </a:p>
          <a:p>
            <a:pPr eaLnBrk="1" hangingPunct="1">
              <a:buFontTx/>
              <a:buNone/>
            </a:pPr>
            <a:r>
              <a:rPr lang="en-US" dirty="0" smtClean="0">
                <a:solidFill>
                  <a:srgbClr val="FF3300"/>
                </a:solidFill>
              </a:rPr>
              <a:t>	The values, attitudes, and behaviors necessary to intrinsically motivate one’s self and others so that they have a sense of spiritual survival through calling and membership (Fry, 2003; Reave, 2005). </a:t>
            </a:r>
          </a:p>
        </p:txBody>
      </p:sp>
    </p:spTree>
    <p:extLst>
      <p:ext uri="{BB962C8B-B14F-4D97-AF65-F5344CB8AC3E}">
        <p14:creationId xmlns:p14="http://schemas.microsoft.com/office/powerpoint/2010/main" val="2998317476"/>
      </p:ext>
    </p:extLst>
  </p:cSld>
  <p:clrMapOvr>
    <a:masterClrMapping/>
  </p:clrMapOvr>
  <p:transition spd="med">
    <p:wheel/>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dirty="0" smtClean="0">
                <a:solidFill>
                  <a:srgbClr val="00B050"/>
                </a:solidFill>
              </a:rPr>
              <a:t>Findings</a:t>
            </a:r>
          </a:p>
        </p:txBody>
      </p:sp>
      <p:sp>
        <p:nvSpPr>
          <p:cNvPr id="10243" name="Rectangle 3"/>
          <p:cNvSpPr>
            <a:spLocks noGrp="1" noChangeArrowheads="1"/>
          </p:cNvSpPr>
          <p:nvPr>
            <p:ph type="body" idx="1"/>
          </p:nvPr>
        </p:nvSpPr>
        <p:spPr>
          <a:xfrm>
            <a:off x="1600200" y="1524000"/>
            <a:ext cx="7543800" cy="4525963"/>
          </a:xfrm>
        </p:spPr>
        <p:txBody>
          <a:bodyPr/>
          <a:lstStyle/>
          <a:p>
            <a:pPr eaLnBrk="1" hangingPunct="1">
              <a:buFontTx/>
              <a:buNone/>
            </a:pPr>
            <a:r>
              <a:rPr lang="en-US" dirty="0" smtClean="0">
                <a:solidFill>
                  <a:srgbClr val="00B050"/>
                </a:solidFill>
              </a:rPr>
              <a:t>Five Themes Emerged: </a:t>
            </a:r>
          </a:p>
          <a:p>
            <a:pPr eaLnBrk="1" hangingPunct="1"/>
            <a:r>
              <a:rPr lang="en-US" dirty="0" smtClean="0">
                <a:solidFill>
                  <a:srgbClr val="00B050"/>
                </a:solidFill>
              </a:rPr>
              <a:t>The role and expectation of the principal</a:t>
            </a:r>
          </a:p>
          <a:p>
            <a:pPr eaLnBrk="1" hangingPunct="1"/>
            <a:r>
              <a:rPr lang="en-US" dirty="0" smtClean="0">
                <a:solidFill>
                  <a:srgbClr val="00B050"/>
                </a:solidFill>
              </a:rPr>
              <a:t>The complexities associated with the        principalship</a:t>
            </a:r>
          </a:p>
          <a:p>
            <a:pPr eaLnBrk="1" hangingPunct="1"/>
            <a:r>
              <a:rPr lang="en-US" dirty="0" smtClean="0">
                <a:solidFill>
                  <a:srgbClr val="00B050"/>
                </a:solidFill>
              </a:rPr>
              <a:t>The support the principals receive </a:t>
            </a:r>
          </a:p>
          <a:p>
            <a:pPr eaLnBrk="1" hangingPunct="1"/>
            <a:r>
              <a:rPr lang="en-US" dirty="0" smtClean="0">
                <a:solidFill>
                  <a:srgbClr val="00B050"/>
                </a:solidFill>
              </a:rPr>
              <a:t>The balance between the principal’s personal and professional life </a:t>
            </a:r>
          </a:p>
          <a:p>
            <a:pPr eaLnBrk="1" hangingPunct="1"/>
            <a:r>
              <a:rPr lang="en-US" dirty="0" smtClean="0">
                <a:solidFill>
                  <a:srgbClr val="00B050"/>
                </a:solidFill>
              </a:rPr>
              <a:t>Why principals stay</a:t>
            </a:r>
          </a:p>
        </p:txBody>
      </p:sp>
    </p:spTree>
    <p:extLst>
      <p:ext uri="{BB962C8B-B14F-4D97-AF65-F5344CB8AC3E}">
        <p14:creationId xmlns:p14="http://schemas.microsoft.com/office/powerpoint/2010/main" val="4092297096"/>
      </p:ext>
    </p:extLst>
  </p:cSld>
  <p:clrMapOvr>
    <a:masterClrMapping/>
  </p:clrMapOvr>
  <p:transition spd="med">
    <p:randomBar dir="vert"/>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39</TotalTime>
  <Words>344</Words>
  <Application>Microsoft Office PowerPoint</Application>
  <PresentationFormat>On-screen Show (4:3)</PresentationFormat>
  <Paragraphs>100</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Default Design</vt:lpstr>
      <vt:lpstr>NARRATIVES OF LONGEVITY AMONG SEVENTH-DAY ADVENTIST SCHOOL ADMINISTRATORS IN NORTH AMERICA: A MULTIPLE  CASE STUDY </vt:lpstr>
      <vt:lpstr>Problem</vt:lpstr>
      <vt:lpstr> Purpose</vt:lpstr>
      <vt:lpstr> Research Question</vt:lpstr>
      <vt:lpstr> Research Design</vt:lpstr>
      <vt:lpstr>Demographics of Participants</vt:lpstr>
      <vt:lpstr>Conceptual Framework</vt:lpstr>
      <vt:lpstr>  Spiritual Leadership Theory  </vt:lpstr>
      <vt:lpstr>Findings</vt:lpstr>
      <vt:lpstr> The Role and Expectation of the Principal</vt:lpstr>
      <vt:lpstr>The Complexities Associated with the Principalship</vt:lpstr>
      <vt:lpstr>Principal Support</vt:lpstr>
      <vt:lpstr>Professional Growth</vt:lpstr>
      <vt:lpstr>The Balance between Principal's Personal and Professional Life</vt:lpstr>
      <vt:lpstr>Why Principals Stay </vt:lpstr>
      <vt:lpstr>Recommendations</vt:lpstr>
      <vt:lpstr>Activity</vt:lpstr>
      <vt:lpstr>Meaning and Final Thoughts</vt:lpstr>
    </vt:vector>
  </TitlesOfParts>
  <Company>Andrews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NARRATIVES OF LONGEVITY AMONG SEVENTH-DAY ADVENTIST SCHOOL ADMINISTRATORS IN NORTH AMERICA: A MULTIPLE  CASE STUDY</dc:title>
  <dc:creator>I.T.S.</dc:creator>
  <cp:lastModifiedBy>I.T.S.</cp:lastModifiedBy>
  <cp:revision>5</cp:revision>
  <dcterms:created xsi:type="dcterms:W3CDTF">2012-08-01T02:04:38Z</dcterms:created>
  <dcterms:modified xsi:type="dcterms:W3CDTF">2012-08-07T14:50:35Z</dcterms:modified>
</cp:coreProperties>
</file>