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555" y="-2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6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4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7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8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4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8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2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0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1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954EA-C178-48C8-A5CA-02E03D636892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EB88A-98B9-4143-9373-8D8B4AF0B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3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04801"/>
            <a:ext cx="6629400" cy="24384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The Principal;</a:t>
            </a:r>
            <a:b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 The Keystone of the School</a:t>
            </a:r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4419600"/>
            <a:ext cx="4495800" cy="1828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Janet Ledesma, Ph.D.</a:t>
            </a:r>
          </a:p>
          <a:p>
            <a:pPr algn="l"/>
            <a:r>
              <a:rPr lang="en-US" b="1" dirty="0" smtClean="0">
                <a:solidFill>
                  <a:srgbClr val="00B050"/>
                </a:solidFill>
              </a:rPr>
              <a:t>Monday, August 6, 2012 </a:t>
            </a:r>
          </a:p>
          <a:p>
            <a:pPr algn="l"/>
            <a:r>
              <a:rPr lang="en-US" b="1" dirty="0" smtClean="0">
                <a:solidFill>
                  <a:srgbClr val="00B050"/>
                </a:solidFill>
              </a:rPr>
              <a:t>(3:45 – 5:00 pm)</a:t>
            </a:r>
          </a:p>
          <a:p>
            <a:pPr algn="l"/>
            <a:r>
              <a:rPr lang="en-US" b="1" dirty="0" smtClean="0">
                <a:solidFill>
                  <a:srgbClr val="00B050"/>
                </a:solidFill>
              </a:rPr>
              <a:t>Session ID: 397</a:t>
            </a:r>
            <a:endParaRPr lang="en-US" b="1" dirty="0">
              <a:solidFill>
                <a:srgbClr val="00B050"/>
              </a:solidFill>
            </a:endParaRPr>
          </a:p>
          <a:p>
            <a:pPr algn="l"/>
            <a:r>
              <a:rPr lang="en-US" b="1" dirty="0" smtClean="0">
                <a:solidFill>
                  <a:srgbClr val="00B050"/>
                </a:solidFill>
              </a:rPr>
              <a:t>Location: Delta Island F</a:t>
            </a:r>
          </a:p>
          <a:p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74638"/>
            <a:ext cx="76962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Comic Sans MS" pitchFamily="66" charset="0"/>
              </a:rPr>
              <a:t>The Principalship</a:t>
            </a:r>
            <a:endParaRPr lang="en-US" sz="6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19400" y="1447800"/>
            <a:ext cx="6324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Vitally important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Primary responsibility; establishing school culture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Impact good happenings at the school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Single greatest impact on student performance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Direct correlation on student achievement  and effective leadership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80772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School Leadership that Works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371600"/>
            <a:ext cx="3352800" cy="5715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Affirmation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Change Agent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Contingent Rewards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Culture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Discipline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Flexibility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Focus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9. Ideals/Beliefs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10. Input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1371600"/>
            <a:ext cx="35814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11.  Intellectual   Stimulation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12.  Involvement in Curriculum, Instruction, and Assessment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13. Knowledge of          Curriculum, Instruction, and Assessment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14. Monitoring/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Evaluating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8839200" cy="14176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Comic Sans MS" pitchFamily="66" charset="0"/>
              </a:rPr>
              <a:t>School Leadership that Works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0" y="1333500"/>
            <a:ext cx="6934200" cy="5913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15.  Optimizer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16.  Order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17.  Outreach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18.  Relationships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19.  Resources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20.  Situational Awareness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21.  Visibility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Works Cited: </a:t>
            </a:r>
            <a:r>
              <a:rPr lang="en-US" sz="2000" dirty="0" smtClean="0">
                <a:solidFill>
                  <a:srgbClr val="00B050"/>
                </a:solidFill>
              </a:rPr>
              <a:t>Marzano, R. J. (2005). </a:t>
            </a:r>
            <a:r>
              <a:rPr lang="en-US" sz="2000" i="1" dirty="0" smtClean="0">
                <a:solidFill>
                  <a:srgbClr val="00B050"/>
                </a:solidFill>
              </a:rPr>
              <a:t>School Leadership that Works.</a:t>
            </a:r>
            <a:r>
              <a:rPr lang="en-US" sz="2000" dirty="0" smtClean="0">
                <a:solidFill>
                  <a:srgbClr val="00B050"/>
                </a:solidFill>
              </a:rPr>
              <a:t> Alexandria, VA: ASCD.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Comic Sans MS" pitchFamily="66" charset="0"/>
              </a:rPr>
              <a:t>MUST READ</a:t>
            </a:r>
            <a:endParaRPr lang="en-US" sz="6600" b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C:\Users\jledesma\Pictures\51UxWGoGfsL._SS5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38289"/>
            <a:ext cx="4800600" cy="493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 Most Essential Leadership Traits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4600" y="1447800"/>
            <a:ext cx="61722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H</a:t>
            </a:r>
            <a:r>
              <a:rPr lang="en-US" dirty="0" smtClean="0">
                <a:solidFill>
                  <a:srgbClr val="00B050"/>
                </a:solidFill>
              </a:rPr>
              <a:t>as </a:t>
            </a:r>
            <a:r>
              <a:rPr lang="en-US" dirty="0">
                <a:solidFill>
                  <a:srgbClr val="00B050"/>
                </a:solidFill>
              </a:rPr>
              <a:t>a stated vision for the school and a plan to achieve that </a:t>
            </a:r>
            <a:r>
              <a:rPr lang="en-US" dirty="0" smtClean="0">
                <a:solidFill>
                  <a:srgbClr val="00B050"/>
                </a:solidFill>
              </a:rPr>
              <a:t>vision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 Clearly </a:t>
            </a:r>
            <a:r>
              <a:rPr lang="en-US" dirty="0">
                <a:solidFill>
                  <a:srgbClr val="00B050"/>
                </a:solidFill>
              </a:rPr>
              <a:t>stated goals and expectations for </a:t>
            </a:r>
            <a:r>
              <a:rPr lang="en-US" dirty="0" smtClean="0">
                <a:solidFill>
                  <a:srgbClr val="00B050"/>
                </a:solidFill>
              </a:rPr>
              <a:t>    students</a:t>
            </a:r>
            <a:r>
              <a:rPr lang="en-US" dirty="0">
                <a:solidFill>
                  <a:srgbClr val="00B050"/>
                </a:solidFill>
              </a:rPr>
              <a:t>, staff, and </a:t>
            </a:r>
            <a:r>
              <a:rPr lang="en-US" dirty="0" smtClean="0">
                <a:solidFill>
                  <a:srgbClr val="00B050"/>
                </a:solidFill>
              </a:rPr>
              <a:t>parents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Is </a:t>
            </a:r>
            <a:r>
              <a:rPr lang="en-US" dirty="0">
                <a:solidFill>
                  <a:srgbClr val="00B050"/>
                </a:solidFill>
              </a:rPr>
              <a:t>visible; gets out of the office and is seen all over the </a:t>
            </a:r>
            <a:r>
              <a:rPr lang="en-US" dirty="0" smtClean="0">
                <a:solidFill>
                  <a:srgbClr val="00B050"/>
                </a:solidFill>
              </a:rPr>
              <a:t>school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 Is </a:t>
            </a:r>
            <a:r>
              <a:rPr lang="en-US" dirty="0">
                <a:solidFill>
                  <a:srgbClr val="00B050"/>
                </a:solidFill>
              </a:rPr>
              <a:t>trustworthy and straight with students and </a:t>
            </a:r>
            <a:r>
              <a:rPr lang="en-US" dirty="0" smtClean="0">
                <a:solidFill>
                  <a:srgbClr val="00B050"/>
                </a:solidFill>
              </a:rPr>
              <a:t>staff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Helps </a:t>
            </a:r>
            <a:r>
              <a:rPr lang="en-US" dirty="0">
                <a:solidFill>
                  <a:srgbClr val="00B050"/>
                </a:solidFill>
              </a:rPr>
              <a:t>develop leadership skills in others, </a:t>
            </a: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685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10 Most Essential Leadership </a:t>
            </a:r>
            <a:r>
              <a:rPr lang="en-US" dirty="0" smtClean="0">
                <a:solidFill>
                  <a:srgbClr val="00B050"/>
                </a:solidFill>
              </a:rPr>
              <a:t>Traits Continued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62200" y="1447800"/>
            <a:ext cx="64008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6. </a:t>
            </a:r>
            <a:r>
              <a:rPr lang="en-US" sz="2400" dirty="0">
                <a:solidFill>
                  <a:srgbClr val="00B050"/>
                </a:solidFill>
              </a:rPr>
              <a:t> </a:t>
            </a:r>
            <a:r>
              <a:rPr lang="en-US" sz="2400" dirty="0" smtClean="0">
                <a:solidFill>
                  <a:srgbClr val="00B050"/>
                </a:solidFill>
              </a:rPr>
              <a:t>Develops </a:t>
            </a:r>
            <a:r>
              <a:rPr lang="en-US" sz="2400" dirty="0">
                <a:solidFill>
                  <a:srgbClr val="00B050"/>
                </a:solidFill>
              </a:rPr>
              <a:t>strong teachers; cultivates good </a:t>
            </a:r>
            <a:r>
              <a:rPr lang="en-US" sz="2400" dirty="0" smtClean="0">
                <a:solidFill>
                  <a:srgbClr val="00B050"/>
                </a:solidFill>
              </a:rPr>
              <a:t> teaching practice.</a:t>
            </a:r>
          </a:p>
          <a:p>
            <a:pPr marL="514350" indent="-514350">
              <a:buAutoNum type="arabicPeriod" startAt="7"/>
            </a:pPr>
            <a:r>
              <a:rPr lang="en-US" sz="2400" dirty="0" smtClean="0">
                <a:solidFill>
                  <a:srgbClr val="00B050"/>
                </a:solidFill>
              </a:rPr>
              <a:t>Shows </a:t>
            </a:r>
            <a:r>
              <a:rPr lang="en-US" sz="2400" dirty="0">
                <a:solidFill>
                  <a:srgbClr val="00B050"/>
                </a:solidFill>
              </a:rPr>
              <a:t>that he or she is not in charge alone; involves </a:t>
            </a:r>
            <a:r>
              <a:rPr lang="en-US" sz="2400" dirty="0" smtClean="0">
                <a:solidFill>
                  <a:srgbClr val="00B050"/>
                </a:solidFill>
              </a:rPr>
              <a:t>others.</a:t>
            </a:r>
          </a:p>
          <a:p>
            <a:pPr marL="514350" indent="-514350">
              <a:buAutoNum type="arabicPeriod" startAt="7"/>
            </a:pPr>
            <a:r>
              <a:rPr lang="en-US" sz="2400" dirty="0" smtClean="0">
                <a:solidFill>
                  <a:srgbClr val="00B050"/>
                </a:solidFill>
              </a:rPr>
              <a:t>Has </a:t>
            </a:r>
            <a:r>
              <a:rPr lang="en-US" sz="2400" dirty="0">
                <a:solidFill>
                  <a:srgbClr val="00B050"/>
                </a:solidFill>
              </a:rPr>
              <a:t>a sense of </a:t>
            </a:r>
            <a:r>
              <a:rPr lang="en-US" sz="2400" dirty="0" smtClean="0">
                <a:solidFill>
                  <a:srgbClr val="00B050"/>
                </a:solidFill>
              </a:rPr>
              <a:t>humor</a:t>
            </a:r>
            <a:r>
              <a:rPr lang="en-US" sz="2400" dirty="0">
                <a:solidFill>
                  <a:srgbClr val="00B050"/>
                </a:solidFill>
              </a:rPr>
              <a:t>.</a:t>
            </a:r>
          </a:p>
          <a:p>
            <a:pPr marL="514350" indent="-514350">
              <a:buAutoNum type="arabicPeriod" startAt="7"/>
            </a:pPr>
            <a:r>
              <a:rPr lang="en-US" sz="2400" dirty="0" smtClean="0">
                <a:solidFill>
                  <a:srgbClr val="00B050"/>
                </a:solidFill>
              </a:rPr>
              <a:t>Is </a:t>
            </a:r>
            <a:r>
              <a:rPr lang="en-US" sz="2400" dirty="0">
                <a:solidFill>
                  <a:srgbClr val="00B050"/>
                </a:solidFill>
              </a:rPr>
              <a:t>a role model for students and </a:t>
            </a:r>
            <a:r>
              <a:rPr lang="en-US" sz="2400" dirty="0" smtClean="0">
                <a:solidFill>
                  <a:srgbClr val="00B050"/>
                </a:solidFill>
              </a:rPr>
              <a:t>staff</a:t>
            </a:r>
            <a:r>
              <a:rPr lang="en-US" sz="2400" dirty="0">
                <a:solidFill>
                  <a:srgbClr val="00B050"/>
                </a:solidFill>
              </a:rPr>
              <a:t>.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 startAt="7"/>
            </a:pPr>
            <a:r>
              <a:rPr lang="en-US" sz="2400" dirty="0">
                <a:solidFill>
                  <a:srgbClr val="00B050"/>
                </a:solidFill>
              </a:rPr>
              <a:t> O</a:t>
            </a:r>
            <a:r>
              <a:rPr lang="en-US" sz="2400" dirty="0" smtClean="0">
                <a:solidFill>
                  <a:srgbClr val="00B050"/>
                </a:solidFill>
              </a:rPr>
              <a:t>ffers </a:t>
            </a:r>
            <a:r>
              <a:rPr lang="en-US" sz="2400" dirty="0">
                <a:solidFill>
                  <a:srgbClr val="00B050"/>
                </a:solidFill>
              </a:rPr>
              <a:t>meaningful kindnesses and kudos to staff and students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Hopkins</a:t>
            </a:r>
            <a:r>
              <a:rPr lang="en-US" sz="2400" dirty="0">
                <a:solidFill>
                  <a:srgbClr val="00B050"/>
                </a:solidFill>
              </a:rPr>
              <a:t>, G. (2008). Principals identify top ten leadership traits. </a:t>
            </a:r>
            <a:r>
              <a:rPr lang="en-US" sz="2400" i="1" dirty="0">
                <a:solidFill>
                  <a:srgbClr val="00B050"/>
                </a:solidFill>
              </a:rPr>
              <a:t>Education World.</a:t>
            </a:r>
            <a:r>
              <a:rPr lang="en-US" sz="2400" dirty="0">
                <a:solidFill>
                  <a:srgbClr val="00B050"/>
                </a:solidFill>
              </a:rPr>
              <a:t> Retrieved from http://www.educationworld.com/a_admin/admin/admin190.shtml</a:t>
            </a: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3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Comic Sans MS" pitchFamily="66" charset="0"/>
              </a:rPr>
              <a:t>Activity</a:t>
            </a:r>
            <a:endParaRPr lang="en-US" sz="48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1524000"/>
            <a:ext cx="6553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Comic Sans MS" pitchFamily="66" charset="0"/>
              </a:rPr>
              <a:t>Divide into groups of four</a:t>
            </a:r>
            <a:endParaRPr lang="en-US" sz="4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Discussion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latin typeface="Comic Sans MS" pitchFamily="66" charset="0"/>
              </a:rPr>
              <a:t>How are you the Keystone of your School?</a:t>
            </a:r>
          </a:p>
          <a:p>
            <a:pPr marL="0" indent="0">
              <a:buNone/>
            </a:pPr>
            <a:endParaRPr lang="en-US" sz="4000" dirty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latin typeface="Comic Sans MS" pitchFamily="66" charset="0"/>
              </a:rPr>
              <a:t>What areas will you focus on next school year?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0" y="1676400"/>
            <a:ext cx="6477000" cy="5608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00B050"/>
                </a:solidFill>
                <a:latin typeface="Comic Sans MS" pitchFamily="66" charset="0"/>
              </a:rPr>
              <a:t>Debriefing</a:t>
            </a:r>
            <a:endParaRPr lang="en-US" sz="7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Comic Sans MS" pitchFamily="66" charset="0"/>
              </a:rPr>
              <a:t>Closing</a:t>
            </a:r>
            <a:endParaRPr lang="en-US" sz="7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0" y="1676400"/>
            <a:ext cx="6477000" cy="56083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7800" b="1" dirty="0">
                <a:solidFill>
                  <a:srgbClr val="00B050"/>
                </a:solidFill>
                <a:latin typeface="Comic Sans MS" pitchFamily="66" charset="0"/>
              </a:rPr>
              <a:t>I can do all this through him who gives me strength. </a:t>
            </a:r>
            <a:endParaRPr lang="en-US" sz="7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(Philippians 4:13 NIV)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038600" y="5181600"/>
            <a:ext cx="5257800" cy="609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My First Principalship</a:t>
            </a:r>
            <a:endParaRPr lang="en-U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4038600" y="5867400"/>
            <a:ext cx="5715000" cy="1393031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Jackson Heights SDA School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1985</a:t>
            </a:r>
            <a:endParaRPr lang="en-US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2052" name="Picture 4" descr="C:\Users\jledesma\Pictures\photo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"/>
            <a:ext cx="6705600" cy="517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26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Reflection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00400" y="1676400"/>
            <a:ext cx="5943600" cy="4449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Inexperienced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Lack of role clarity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From team member to Supervisor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Everyone knew how to do it better</a:t>
            </a:r>
          </a:p>
          <a:p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"/>
            <a:ext cx="76962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80"/>
                </a:solidFill>
              </a:rPr>
              <a:t/>
            </a:r>
            <a:br>
              <a:rPr lang="en-US" dirty="0" smtClean="0">
                <a:solidFill>
                  <a:srgbClr val="800080"/>
                </a:solidFill>
              </a:rPr>
            </a:br>
            <a:r>
              <a:rPr lang="en-US" sz="4900" dirty="0" smtClean="0">
                <a:solidFill>
                  <a:srgbClr val="00B050"/>
                </a:solidFill>
                <a:latin typeface="Comic Sans MS" pitchFamily="66" charset="0"/>
              </a:rPr>
              <a:t>The Role and Expectation of the Principal</a:t>
            </a:r>
            <a:endParaRPr lang="en-US" sz="49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362200"/>
            <a:ext cx="5486400" cy="44958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Comic Sans MS" pitchFamily="66" charset="0"/>
              </a:rPr>
              <a:t>Not clearly defined</a:t>
            </a:r>
          </a:p>
          <a:p>
            <a:r>
              <a:rPr lang="en-US" sz="4800" dirty="0" smtClean="0">
                <a:solidFill>
                  <a:srgbClr val="00B050"/>
                </a:solidFill>
                <a:latin typeface="Comic Sans MS" pitchFamily="66" charset="0"/>
              </a:rPr>
              <a:t>“Self Taught”</a:t>
            </a:r>
          </a:p>
          <a:p>
            <a:r>
              <a:rPr lang="en-US" sz="4800" dirty="0" smtClean="0">
                <a:solidFill>
                  <a:srgbClr val="00B050"/>
                </a:solidFill>
                <a:latin typeface="Comic Sans MS" pitchFamily="66" charset="0"/>
              </a:rPr>
              <a:t>Spiritual Intuition</a:t>
            </a:r>
          </a:p>
          <a:p>
            <a:endParaRPr lang="en-US" sz="48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6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95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00B050"/>
                </a:solidFill>
                <a:latin typeface="Comic Sans MS" pitchFamily="66" charset="0"/>
              </a:rPr>
              <a:t>Position Vacant:</a:t>
            </a:r>
            <a:br>
              <a:rPr lang="en-US" sz="4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Comic Sans MS" pitchFamily="66" charset="0"/>
              </a:rPr>
              <a:t>School Principal</a:t>
            </a:r>
            <a:br>
              <a:rPr lang="en-US" sz="4000" b="1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en-US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19400" y="1219200"/>
            <a:ext cx="5867400" cy="6001643"/>
          </a:xfrm>
          <a:custGeom>
            <a:avLst/>
            <a:gdLst>
              <a:gd name="connsiteX0" fmla="*/ 0 w 6477000"/>
              <a:gd name="connsiteY0" fmla="*/ 0 h 2862322"/>
              <a:gd name="connsiteX1" fmla="*/ 6477000 w 6477000"/>
              <a:gd name="connsiteY1" fmla="*/ 0 h 2862322"/>
              <a:gd name="connsiteX2" fmla="*/ 6477000 w 6477000"/>
              <a:gd name="connsiteY2" fmla="*/ 2862322 h 2862322"/>
              <a:gd name="connsiteX3" fmla="*/ 0 w 6477000"/>
              <a:gd name="connsiteY3" fmla="*/ 2862322 h 2862322"/>
              <a:gd name="connsiteX4" fmla="*/ 0 w 6477000"/>
              <a:gd name="connsiteY4" fmla="*/ 0 h 2862322"/>
              <a:gd name="connsiteX0" fmla="*/ 0 w 6877050"/>
              <a:gd name="connsiteY0" fmla="*/ 0 h 4157722"/>
              <a:gd name="connsiteX1" fmla="*/ 6477000 w 6877050"/>
              <a:gd name="connsiteY1" fmla="*/ 0 h 4157722"/>
              <a:gd name="connsiteX2" fmla="*/ 6877050 w 6877050"/>
              <a:gd name="connsiteY2" fmla="*/ 4157722 h 4157722"/>
              <a:gd name="connsiteX3" fmla="*/ 0 w 6877050"/>
              <a:gd name="connsiteY3" fmla="*/ 2862322 h 4157722"/>
              <a:gd name="connsiteX4" fmla="*/ 0 w 6877050"/>
              <a:gd name="connsiteY4" fmla="*/ 0 h 4157722"/>
              <a:gd name="connsiteX0" fmla="*/ 0 w 6877050"/>
              <a:gd name="connsiteY0" fmla="*/ 0 h 4157722"/>
              <a:gd name="connsiteX1" fmla="*/ 6477000 w 6877050"/>
              <a:gd name="connsiteY1" fmla="*/ 0 h 4157722"/>
              <a:gd name="connsiteX2" fmla="*/ 6877050 w 6877050"/>
              <a:gd name="connsiteY2" fmla="*/ 4157722 h 4157722"/>
              <a:gd name="connsiteX3" fmla="*/ 0 w 6877050"/>
              <a:gd name="connsiteY3" fmla="*/ 3910072 h 4157722"/>
              <a:gd name="connsiteX4" fmla="*/ 0 w 6877050"/>
              <a:gd name="connsiteY4" fmla="*/ 0 h 4157722"/>
              <a:gd name="connsiteX0" fmla="*/ 0 w 6553200"/>
              <a:gd name="connsiteY0" fmla="*/ 0 h 4043422"/>
              <a:gd name="connsiteX1" fmla="*/ 6477000 w 6553200"/>
              <a:gd name="connsiteY1" fmla="*/ 0 h 4043422"/>
              <a:gd name="connsiteX2" fmla="*/ 6553200 w 6553200"/>
              <a:gd name="connsiteY2" fmla="*/ 4043422 h 4043422"/>
              <a:gd name="connsiteX3" fmla="*/ 0 w 6553200"/>
              <a:gd name="connsiteY3" fmla="*/ 3910072 h 4043422"/>
              <a:gd name="connsiteX4" fmla="*/ 0 w 6553200"/>
              <a:gd name="connsiteY4" fmla="*/ 0 h 4043422"/>
              <a:gd name="connsiteX0" fmla="*/ 0 w 6534150"/>
              <a:gd name="connsiteY0" fmla="*/ 0 h 3910072"/>
              <a:gd name="connsiteX1" fmla="*/ 6477000 w 6534150"/>
              <a:gd name="connsiteY1" fmla="*/ 0 h 3910072"/>
              <a:gd name="connsiteX2" fmla="*/ 6534150 w 6534150"/>
              <a:gd name="connsiteY2" fmla="*/ 3910072 h 3910072"/>
              <a:gd name="connsiteX3" fmla="*/ 0 w 6534150"/>
              <a:gd name="connsiteY3" fmla="*/ 3910072 h 3910072"/>
              <a:gd name="connsiteX4" fmla="*/ 0 w 6534150"/>
              <a:gd name="connsiteY4" fmla="*/ 0 h 391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4150" h="3910072">
                <a:moveTo>
                  <a:pt x="0" y="0"/>
                </a:moveTo>
                <a:lnTo>
                  <a:pt x="6477000" y="0"/>
                </a:lnTo>
                <a:lnTo>
                  <a:pt x="6534150" y="3910072"/>
                </a:lnTo>
                <a:lnTo>
                  <a:pt x="0" y="3910072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</a:rPr>
              <a:t>Qualifications: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Wisdom of a sage,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Vision of a Chief Executive Officer,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Intellect of a scholar,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Leadership of a point guard,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Compassion of a counselor,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Moral strength of a nun,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Courage of a firefighter,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Craft knowledge of a surgeon, </a:t>
            </a: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9248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Qualifications</a:t>
            </a:r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3200" y="1295400"/>
            <a:ext cx="7010400" cy="59893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olitical savvy of a senator, </a:t>
            </a:r>
          </a:p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oughness of a soldier,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Listening skills of a blind man,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Humility of a saint, </a:t>
            </a:r>
          </a:p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ollaborative skills of an entrepreneur, </a:t>
            </a:r>
          </a:p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ertitude of a civil rights activist, </a:t>
            </a:r>
          </a:p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harisma of a stage performer,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and, Patience of Job.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Comic Sans MS" pitchFamily="66" charset="0"/>
              </a:rPr>
              <a:t>Salary</a:t>
            </a:r>
            <a:endParaRPr lang="en-US" sz="7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62200" y="1371600"/>
            <a:ext cx="7391400" cy="591312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126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8500" dirty="0" smtClean="0">
                <a:solidFill>
                  <a:srgbClr val="00B050"/>
                </a:solidFill>
                <a:latin typeface="Comic Sans MS" pitchFamily="66" charset="0"/>
              </a:rPr>
              <a:t>Lower than you might expect. </a:t>
            </a:r>
            <a:endParaRPr lang="en-US" sz="18500" dirty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09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7400" dirty="0" smtClean="0">
                <a:solidFill>
                  <a:srgbClr val="00B050"/>
                </a:solidFill>
              </a:rPr>
              <a:t>Copland</a:t>
            </a:r>
            <a:r>
              <a:rPr lang="en-US" sz="7400" dirty="0">
                <a:solidFill>
                  <a:srgbClr val="00B050"/>
                </a:solidFill>
              </a:rPr>
              <a:t>, M. (2001). The myth of the superprincipal. </a:t>
            </a:r>
            <a:endParaRPr lang="en-US" sz="7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7400" i="1" dirty="0" smtClean="0">
                <a:solidFill>
                  <a:srgbClr val="00B050"/>
                </a:solidFill>
              </a:rPr>
              <a:t>Phi </a:t>
            </a:r>
            <a:r>
              <a:rPr lang="en-US" sz="7400" i="1" dirty="0">
                <a:solidFill>
                  <a:srgbClr val="00B050"/>
                </a:solidFill>
              </a:rPr>
              <a:t>Delta Kappan</a:t>
            </a:r>
            <a:r>
              <a:rPr lang="en-US" sz="7400" dirty="0">
                <a:solidFill>
                  <a:srgbClr val="00B050"/>
                </a:solidFill>
              </a:rPr>
              <a:t>,</a:t>
            </a:r>
            <a:r>
              <a:rPr lang="en-US" sz="7400" i="1" dirty="0">
                <a:solidFill>
                  <a:srgbClr val="00B050"/>
                </a:solidFill>
              </a:rPr>
              <a:t> 82</a:t>
            </a:r>
            <a:r>
              <a:rPr lang="en-US" sz="7400" dirty="0">
                <a:solidFill>
                  <a:srgbClr val="00B050"/>
                </a:solidFill>
              </a:rPr>
              <a:t>(7), 528-533</a:t>
            </a:r>
            <a:r>
              <a:rPr lang="en-US" sz="7400" dirty="0">
                <a:solidFill>
                  <a:srgbClr val="92D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24800" cy="16764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The Complexities Associated with the Principalship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8400" y="1676400"/>
            <a:ext cx="7315200" cy="560832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Political pressures and demands from constituency churches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School finance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Staffing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Lack of support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Lack of time to accomplish goals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Worshipping with parents and others within school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dezine.com/powerpoint/freebackgrounds/templates/t328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Complexities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19400" y="1600200"/>
            <a:ext cx="69342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Work load and demands undoable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Conflict between personal and personal life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Decreased levels of job satisfaction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438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Principal;  The Keystone of the School</vt:lpstr>
      <vt:lpstr>My First Principalship</vt:lpstr>
      <vt:lpstr>Reflection</vt:lpstr>
      <vt:lpstr> The Role and Expectation of the Principal</vt:lpstr>
      <vt:lpstr> Position Vacant: School Principal </vt:lpstr>
      <vt:lpstr>Qualifications</vt:lpstr>
      <vt:lpstr>Salary</vt:lpstr>
      <vt:lpstr>The Complexities Associated with the Principalship</vt:lpstr>
      <vt:lpstr>Complexities</vt:lpstr>
      <vt:lpstr>The Principalship</vt:lpstr>
      <vt:lpstr>School Leadership that Works</vt:lpstr>
      <vt:lpstr>School Leadership that Works</vt:lpstr>
      <vt:lpstr>MUST READ</vt:lpstr>
      <vt:lpstr>10 Most Essential Leadership Traits</vt:lpstr>
      <vt:lpstr>10 Most Essential Leadership Traits Continued</vt:lpstr>
      <vt:lpstr>Activity</vt:lpstr>
      <vt:lpstr>Discussion</vt:lpstr>
      <vt:lpstr>PowerPoint Presentation</vt:lpstr>
      <vt:lpstr>Closing</vt:lpstr>
    </vt:vector>
  </TitlesOfParts>
  <Company>Andrews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I.T.S.</dc:creator>
  <cp:lastModifiedBy>I.T.S.</cp:lastModifiedBy>
  <cp:revision>31</cp:revision>
  <dcterms:created xsi:type="dcterms:W3CDTF">2012-08-03T16:17:37Z</dcterms:created>
  <dcterms:modified xsi:type="dcterms:W3CDTF">2012-08-07T14:47:46Z</dcterms:modified>
</cp:coreProperties>
</file>