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4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B12E7-ABC2-4C9A-8943-E94717E80E10}" type="datetimeFigureOut">
              <a:rPr lang="en-US" smtClean="0"/>
              <a:t>8/7/2012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0DD52-6723-4599-BCD7-14FA6626AE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84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0DD52-6723-4599-BCD7-14FA6626AED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757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9906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524000"/>
            <a:ext cx="6400800" cy="838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407B1DB-C417-43BC-80AA-6129576BAC8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58E0A-1D07-4AB6-8F76-1D204CC605A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368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00025"/>
            <a:ext cx="1828800" cy="5819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200025"/>
            <a:ext cx="5334000" cy="5819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E4B67-3AF5-4B1C-A7B3-803D35F0D9D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12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7EAF1-1C1B-4DC3-A278-A935B76CFDF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310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D7D04-489B-49DB-9F42-14AF97444D4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44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6764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6764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876F7-6DEC-401A-9285-A3E9B57F959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01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FCAC8-F35E-4E40-910D-632DCFE4B89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590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87EBD-F241-4590-883B-D6E18A4DAC9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68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484AA-44B9-4E58-AE08-BAEB9E18264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32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55D3D-91AC-48C8-A8A8-F070BA1C5EC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9E86A-D642-4825-A219-F27CD6C8960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84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200025"/>
            <a:ext cx="73009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676400"/>
            <a:ext cx="7315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864E5B-EEA5-486C-8730-E3E048821E90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6400" y="761999"/>
            <a:ext cx="7300913" cy="1981201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Comic Sans MS" pitchFamily="66" charset="0"/>
              </a:rPr>
              <a:t>ABC's of Leading for the </a:t>
            </a:r>
            <a:br>
              <a:rPr lang="en-US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New </a:t>
            </a:r>
            <a:r>
              <a:rPr lang="en-US" b="1" dirty="0">
                <a:solidFill>
                  <a:srgbClr val="002060"/>
                </a:solidFill>
                <a:latin typeface="Comic Sans MS" pitchFamily="66" charset="0"/>
              </a:rPr>
              <a:t>Principal</a:t>
            </a:r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Janet Ledesma, Ph.D.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Monday, August 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6, 2012 (11:15 am </a:t>
            </a:r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- 12:30 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pm)</a:t>
            </a:r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Session </a:t>
            </a:r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ID: </a:t>
            </a: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298</a:t>
            </a:r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Location</a:t>
            </a:r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: </a:t>
            </a:r>
            <a:r>
              <a:rPr lang="en-US" b="1" dirty="0">
                <a:solidFill>
                  <a:srgbClr val="002060"/>
                </a:solidFill>
                <a:latin typeface="Comic Sans MS" pitchFamily="66" charset="0"/>
              </a:rPr>
              <a:t>Delta Island E</a:t>
            </a:r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63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Placeholder 1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6" b="2416"/>
          <a:stretch>
            <a:fillRect/>
          </a:stretch>
        </p:blipFill>
        <p:spPr>
          <a:xfrm>
            <a:off x="1752600" y="381000"/>
            <a:ext cx="6477000" cy="4953000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437312" cy="804862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rgbClr val="CC04AF"/>
                </a:solidFill>
                <a:latin typeface="Comic Sans MS" pitchFamily="66" charset="0"/>
              </a:rPr>
              <a:t>My Story</a:t>
            </a:r>
            <a:endParaRPr lang="en-US" sz="4800" b="1" dirty="0">
              <a:solidFill>
                <a:srgbClr val="CC04A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50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 smtClean="0">
                <a:solidFill>
                  <a:srgbClr val="FF0000"/>
                </a:solidFill>
                <a:latin typeface="Comic Sans MS" pitchFamily="66" charset="0"/>
              </a:rPr>
              <a:t>MUST READ</a:t>
            </a:r>
            <a:endParaRPr lang="en-US" sz="7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150" y="1958340"/>
            <a:ext cx="2933700" cy="3779520"/>
          </a:xfrm>
        </p:spPr>
      </p:pic>
    </p:spTree>
    <p:extLst>
      <p:ext uri="{BB962C8B-B14F-4D97-AF65-F5344CB8AC3E}">
        <p14:creationId xmlns:p14="http://schemas.microsoft.com/office/powerpoint/2010/main" val="218330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0" y="-304800"/>
            <a:ext cx="7300913" cy="17526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2"/>
                </a:solidFill>
                <a:latin typeface="Comic Sans MS" pitchFamily="66" charset="0"/>
              </a:rPr>
              <a:t>School </a:t>
            </a:r>
            <a:r>
              <a:rPr lang="en-US" b="1" dirty="0">
                <a:solidFill>
                  <a:schemeClr val="accent2"/>
                </a:solidFill>
                <a:latin typeface="Comic Sans MS" pitchFamily="66" charset="0"/>
              </a:rPr>
              <a:t>Leadership that </a:t>
            </a:r>
            <a:r>
              <a:rPr lang="en-US" b="1" dirty="0" smtClean="0">
                <a:solidFill>
                  <a:schemeClr val="accent2"/>
                </a:solidFill>
                <a:latin typeface="Comic Sans MS" pitchFamily="66" charset="0"/>
              </a:rPr>
              <a:t>Works</a:t>
            </a:r>
            <a:endParaRPr lang="en-US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0" y="1066800"/>
            <a:ext cx="3505200" cy="5562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2"/>
                </a:solidFill>
              </a:rPr>
              <a:t>Affirmation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2"/>
                </a:solidFill>
              </a:rPr>
              <a:t>Change Agent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accent2"/>
                </a:solidFill>
              </a:rPr>
              <a:t>Contingent </a:t>
            </a:r>
            <a:r>
              <a:rPr lang="en-US" b="1" dirty="0" smtClean="0">
                <a:solidFill>
                  <a:schemeClr val="accent2"/>
                </a:solidFill>
              </a:rPr>
              <a:t>Rewards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2"/>
                </a:solidFill>
              </a:rPr>
              <a:t>Communication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2"/>
                </a:solidFill>
              </a:rPr>
              <a:t>Culture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2"/>
                </a:solidFill>
              </a:rPr>
              <a:t>Discipline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2"/>
                </a:solidFill>
              </a:rPr>
              <a:t>Flexibility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2"/>
                </a:solidFill>
              </a:rPr>
              <a:t>Focus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9. </a:t>
            </a:r>
            <a:r>
              <a:rPr lang="en-US" b="1" dirty="0" smtClean="0">
                <a:solidFill>
                  <a:schemeClr val="accent2"/>
                </a:solidFill>
              </a:rPr>
              <a:t>Ideals/Beliefs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10. Input</a:t>
            </a:r>
            <a:endParaRPr lang="en-US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   </a:t>
            </a:r>
          </a:p>
          <a:p>
            <a:pPr marL="457200" indent="-457200">
              <a:buFont typeface="+mj-lt"/>
              <a:buAutoNum type="arabicPeriod"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029200" y="990600"/>
            <a:ext cx="39624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11. Intellectual    Stimulation   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12. Involvement </a:t>
            </a:r>
            <a:r>
              <a:rPr lang="en-US" b="1" dirty="0">
                <a:solidFill>
                  <a:schemeClr val="accent2"/>
                </a:solidFill>
              </a:rPr>
              <a:t>in Curriculum, Instruction, and </a:t>
            </a:r>
            <a:r>
              <a:rPr lang="en-US" b="1" dirty="0" smtClean="0">
                <a:solidFill>
                  <a:schemeClr val="accent2"/>
                </a:solidFill>
              </a:rPr>
              <a:t>Assessment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13. Knowledge </a:t>
            </a:r>
            <a:r>
              <a:rPr lang="en-US" b="1" dirty="0">
                <a:solidFill>
                  <a:schemeClr val="accent2"/>
                </a:solidFill>
              </a:rPr>
              <a:t>of </a:t>
            </a:r>
            <a:r>
              <a:rPr lang="en-US" b="1" dirty="0" smtClean="0">
                <a:solidFill>
                  <a:schemeClr val="accent2"/>
                </a:solidFill>
              </a:rPr>
              <a:t>         Curriculum</a:t>
            </a:r>
            <a:r>
              <a:rPr lang="en-US" b="1" dirty="0">
                <a:solidFill>
                  <a:schemeClr val="accent2"/>
                </a:solidFill>
              </a:rPr>
              <a:t>, Instruction, and </a:t>
            </a:r>
            <a:r>
              <a:rPr lang="en-US" b="1" dirty="0" smtClean="0">
                <a:solidFill>
                  <a:schemeClr val="accent2"/>
                </a:solidFill>
              </a:rPr>
              <a:t>Assessment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14. Monitoring/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     Evaluating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99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7300913" cy="1066800"/>
          </a:xfrm>
        </p:spPr>
        <p:txBody>
          <a:bodyPr/>
          <a:lstStyle/>
          <a:p>
            <a:pPr algn="ctr"/>
            <a:r>
              <a:rPr lang="en-US" sz="4400" dirty="0">
                <a:solidFill>
                  <a:srgbClr val="0070C0"/>
                </a:solidFill>
                <a:latin typeface="Comic Sans MS" pitchFamily="66" charset="0"/>
              </a:rPr>
              <a:t>School Leadership that Works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676400" y="1676400"/>
            <a:ext cx="73152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15</a:t>
            </a:r>
            <a:r>
              <a:rPr lang="en-US" sz="3200" b="1" dirty="0">
                <a:solidFill>
                  <a:srgbClr val="0070C0"/>
                </a:solidFill>
                <a:latin typeface="Comic Sans MS" pitchFamily="66" charset="0"/>
              </a:rPr>
              <a:t>.  </a:t>
            </a:r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Optimizer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70C0"/>
                </a:solidFill>
                <a:latin typeface="Comic Sans MS" pitchFamily="66" charset="0"/>
              </a:rPr>
              <a:t>16.  </a:t>
            </a:r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Order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70C0"/>
                </a:solidFill>
                <a:latin typeface="Comic Sans MS" pitchFamily="66" charset="0"/>
              </a:rPr>
              <a:t>17.  </a:t>
            </a:r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Outreach</a:t>
            </a:r>
            <a:r>
              <a:rPr lang="en-US" sz="3200" dirty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en-US" sz="3200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en-US" sz="3200" b="1" dirty="0">
                <a:solidFill>
                  <a:srgbClr val="0070C0"/>
                </a:solidFill>
                <a:latin typeface="Comic Sans MS" pitchFamily="66" charset="0"/>
              </a:rPr>
              <a:t>18.  </a:t>
            </a:r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Relationships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70C0"/>
                </a:solidFill>
                <a:latin typeface="Comic Sans MS" pitchFamily="66" charset="0"/>
              </a:rPr>
              <a:t>19.  </a:t>
            </a:r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Resources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70C0"/>
                </a:solidFill>
                <a:latin typeface="Comic Sans MS" pitchFamily="66" charset="0"/>
              </a:rPr>
              <a:t>20.  Situational </a:t>
            </a:r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Awareness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70C0"/>
                </a:solidFill>
                <a:latin typeface="Comic Sans MS" pitchFamily="66" charset="0"/>
              </a:rPr>
              <a:t>21.  </a:t>
            </a:r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Visibility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Works Cited: </a:t>
            </a:r>
            <a:r>
              <a:rPr lang="en-US" sz="2000" dirty="0" smtClean="0">
                <a:solidFill>
                  <a:srgbClr val="0070C0"/>
                </a:solidFill>
              </a:rPr>
              <a:t>Marzano</a:t>
            </a:r>
            <a:r>
              <a:rPr lang="en-US" sz="2000" dirty="0">
                <a:solidFill>
                  <a:srgbClr val="0070C0"/>
                </a:solidFill>
              </a:rPr>
              <a:t>, R. J. (2005). </a:t>
            </a:r>
            <a:r>
              <a:rPr lang="en-US" sz="2000" i="1" dirty="0">
                <a:solidFill>
                  <a:srgbClr val="0070C0"/>
                </a:solidFill>
              </a:rPr>
              <a:t>School Leadership that Works.</a:t>
            </a:r>
            <a:r>
              <a:rPr lang="en-US" sz="2000" dirty="0">
                <a:solidFill>
                  <a:srgbClr val="0070C0"/>
                </a:solidFill>
              </a:rPr>
              <a:t> Alexandria, VA: ASCD.</a:t>
            </a:r>
            <a:br>
              <a:rPr lang="en-US" sz="2000" dirty="0">
                <a:solidFill>
                  <a:srgbClr val="0070C0"/>
                </a:solidFill>
              </a:rPr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US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05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Comic Sans MS" pitchFamily="66" charset="0"/>
              </a:rPr>
              <a:t>My Administrative Journey</a:t>
            </a:r>
            <a:endParaRPr lang="en-US" sz="4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7030A0"/>
                </a:solidFill>
                <a:latin typeface="Comic Sans MS" pitchFamily="66" charset="0"/>
              </a:rPr>
              <a:t>Ruth Nino</a:t>
            </a:r>
          </a:p>
          <a:p>
            <a:r>
              <a:rPr lang="en-US" sz="5400" b="1" dirty="0" smtClean="0">
                <a:solidFill>
                  <a:srgbClr val="7030A0"/>
                </a:solidFill>
                <a:latin typeface="Comic Sans MS" pitchFamily="66" charset="0"/>
              </a:rPr>
              <a:t>John Chen</a:t>
            </a:r>
          </a:p>
          <a:p>
            <a:r>
              <a:rPr lang="en-US" sz="5400" b="1" dirty="0" smtClean="0">
                <a:solidFill>
                  <a:srgbClr val="7030A0"/>
                </a:solidFill>
                <a:latin typeface="Comic Sans MS" pitchFamily="66" charset="0"/>
              </a:rPr>
              <a:t>Brian Allison</a:t>
            </a:r>
          </a:p>
        </p:txBody>
      </p:sp>
    </p:spTree>
    <p:extLst>
      <p:ext uri="{BB962C8B-B14F-4D97-AF65-F5344CB8AC3E}">
        <p14:creationId xmlns:p14="http://schemas.microsoft.com/office/powerpoint/2010/main" val="14344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605713" cy="3352800"/>
          </a:xfrm>
        </p:spPr>
        <p:txBody>
          <a:bodyPr/>
          <a:lstStyle/>
          <a:p>
            <a:pPr algn="ctr"/>
            <a:r>
              <a:rPr lang="en-US" sz="9600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en-US" sz="9600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en-US" sz="9600" dirty="0" smtClean="0">
                <a:solidFill>
                  <a:srgbClr val="0070C0"/>
                </a:solidFill>
                <a:latin typeface="Comic Sans MS" pitchFamily="66" charset="0"/>
              </a:rPr>
              <a:t>Q&amp;A</a:t>
            </a:r>
            <a:endParaRPr lang="en-US" sz="96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44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529513" cy="1676399"/>
          </a:xfrm>
        </p:spPr>
        <p:txBody>
          <a:bodyPr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Comic Sans MS" pitchFamily="66" charset="0"/>
              </a:rPr>
              <a:t>YOU </a:t>
            </a:r>
            <a:r>
              <a:rPr lang="en-US" sz="4800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en-US" sz="4800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en-US" sz="4800" dirty="0" smtClean="0">
                <a:solidFill>
                  <a:srgbClr val="0070C0"/>
                </a:solidFill>
                <a:latin typeface="Comic Sans MS" pitchFamily="66" charset="0"/>
              </a:rPr>
              <a:t>have been Called</a:t>
            </a:r>
            <a:endParaRPr lang="en-US" sz="48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76400" y="2057400"/>
            <a:ext cx="7315200" cy="3962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dirty="0" smtClean="0">
                <a:solidFill>
                  <a:srgbClr val="0070C0"/>
                </a:solidFill>
                <a:latin typeface="Comic Sans MS" pitchFamily="66" charset="0"/>
              </a:rPr>
              <a:t>“Commit to the Lord Whatever you do &amp; </a:t>
            </a:r>
            <a:r>
              <a:rPr lang="en-US" sz="5400" b="1" dirty="0" smtClean="0">
                <a:solidFill>
                  <a:srgbClr val="0070C0"/>
                </a:solidFill>
                <a:latin typeface="Comic Sans MS" pitchFamily="66" charset="0"/>
              </a:rPr>
              <a:t>All</a:t>
            </a:r>
            <a:r>
              <a:rPr lang="en-US" sz="5400" dirty="0" smtClean="0">
                <a:solidFill>
                  <a:srgbClr val="0070C0"/>
                </a:solidFill>
                <a:latin typeface="Comic Sans MS" pitchFamily="66" charset="0"/>
              </a:rPr>
              <a:t> of your plans will succeed”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Comic Sans MS" pitchFamily="66" charset="0"/>
              </a:rPr>
              <a:t>(Proverbs 16:3 NIV)</a:t>
            </a:r>
            <a:endParaRPr lang="en-US" sz="40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41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arning games design 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Learning games design template</Template>
  <TotalTime>264</TotalTime>
  <Words>119</Words>
  <Application>Microsoft Office PowerPoint</Application>
  <PresentationFormat>On-screen Show (4:3)</PresentationFormat>
  <Paragraphs>48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Learning games design template</vt:lpstr>
      <vt:lpstr>ABC's of Leading for the  New Principal</vt:lpstr>
      <vt:lpstr>PowerPoint Presentation</vt:lpstr>
      <vt:lpstr>MUST READ</vt:lpstr>
      <vt:lpstr>School Leadership that Works</vt:lpstr>
      <vt:lpstr>School Leadership that Works</vt:lpstr>
      <vt:lpstr>My Administrative Journey</vt:lpstr>
      <vt:lpstr> Q&amp;A</vt:lpstr>
      <vt:lpstr>YOU  have been Called</vt:lpstr>
    </vt:vector>
  </TitlesOfParts>
  <Company>Andrews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I.T.S.</dc:creator>
  <cp:lastModifiedBy>I.T.S.</cp:lastModifiedBy>
  <cp:revision>24</cp:revision>
  <dcterms:created xsi:type="dcterms:W3CDTF">2012-08-02T04:26:43Z</dcterms:created>
  <dcterms:modified xsi:type="dcterms:W3CDTF">2012-08-07T14:46:44Z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TC102885661033</vt:lpwstr>
  </property>
</Properties>
</file>