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37" r:id="rId3"/>
    <p:sldId id="257" r:id="rId4"/>
    <p:sldId id="276" r:id="rId5"/>
    <p:sldId id="285" r:id="rId6"/>
    <p:sldId id="278" r:id="rId7"/>
    <p:sldId id="280" r:id="rId8"/>
    <p:sldId id="282" r:id="rId9"/>
    <p:sldId id="336" r:id="rId10"/>
    <p:sldId id="284" r:id="rId11"/>
    <p:sldId id="265" r:id="rId12"/>
    <p:sldId id="267" r:id="rId13"/>
    <p:sldId id="268" r:id="rId14"/>
    <p:sldId id="270" r:id="rId15"/>
    <p:sldId id="260" r:id="rId16"/>
    <p:sldId id="261" r:id="rId17"/>
    <p:sldId id="262" r:id="rId18"/>
    <p:sldId id="264" r:id="rId19"/>
    <p:sldId id="272" r:id="rId20"/>
    <p:sldId id="286" r:id="rId21"/>
    <p:sldId id="287" r:id="rId22"/>
    <p:sldId id="299" r:id="rId23"/>
    <p:sldId id="316" r:id="rId24"/>
    <p:sldId id="317" r:id="rId25"/>
    <p:sldId id="275" r:id="rId26"/>
    <p:sldId id="274" r:id="rId27"/>
    <p:sldId id="273" r:id="rId28"/>
    <p:sldId id="263" r:id="rId29"/>
    <p:sldId id="271" r:id="rId30"/>
    <p:sldId id="288" r:id="rId31"/>
    <p:sldId id="318" r:id="rId32"/>
    <p:sldId id="319" r:id="rId33"/>
    <p:sldId id="320" r:id="rId34"/>
    <p:sldId id="324" r:id="rId35"/>
    <p:sldId id="326" r:id="rId36"/>
    <p:sldId id="327" r:id="rId37"/>
    <p:sldId id="328" r:id="rId38"/>
    <p:sldId id="329" r:id="rId39"/>
    <p:sldId id="330" r:id="rId40"/>
    <p:sldId id="331" r:id="rId41"/>
    <p:sldId id="332" r:id="rId42"/>
    <p:sldId id="335"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8" d="100"/>
          <a:sy n="48" d="100"/>
        </p:scale>
        <p:origin x="-972" y="-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50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D867C70-9F96-43BB-8737-4F2AEFC708AE}"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268EDED-11AC-4D27-9466-ECB0495C96C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53E975A-1D47-4078-B860-20ABC35D0A3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F9B4F02-4667-4091-8D51-2D933DA5BCE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E8E646B-79BC-46F6-9C32-F0543726B5A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715841B-F57F-413D-B012-C7839CDA7FF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637513B-FE9D-432B-9E6F-0716F11E2CB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0BC063A-1015-42C9-ADA3-48418B646CF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520E654-E6AB-402E-B0C0-8A6BF1B89A6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D8D89DC-DD25-43A6-A09C-1C066E22ACF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5426400-FF7D-4716-B3D2-EF2C04ADC8D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89A65B5-9442-4D8D-A771-31650723E64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Lilya.Wagner@nad.adventist.org"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304800"/>
            <a:ext cx="7772400" cy="3295650"/>
          </a:xfrm>
        </p:spPr>
        <p:txBody>
          <a:bodyPr/>
          <a:lstStyle/>
          <a:p>
            <a:r>
              <a:rPr lang="en-US"/>
              <a:t>The Culturally-Sensitive Classroom</a:t>
            </a:r>
          </a:p>
        </p:txBody>
      </p:sp>
      <p:sp>
        <p:nvSpPr>
          <p:cNvPr id="2051" name="Rectangle 3"/>
          <p:cNvSpPr>
            <a:spLocks noGrp="1" noChangeArrowheads="1"/>
          </p:cNvSpPr>
          <p:nvPr>
            <p:ph type="subTitle" idx="1"/>
          </p:nvPr>
        </p:nvSpPr>
        <p:spPr/>
        <p:txBody>
          <a:bodyPr/>
          <a:lstStyle/>
          <a:p>
            <a:endParaRPr lang="en-US"/>
          </a:p>
        </p:txBody>
      </p:sp>
      <p:pic>
        <p:nvPicPr>
          <p:cNvPr id="2052" name="Picture 4" descr="scan002"/>
          <p:cNvPicPr>
            <a:picLocks noChangeAspect="1" noChangeArrowheads="1"/>
          </p:cNvPicPr>
          <p:nvPr/>
        </p:nvPicPr>
        <p:blipFill>
          <a:blip r:embed="rId2" cstate="print"/>
          <a:srcRect/>
          <a:stretch>
            <a:fillRect/>
          </a:stretch>
        </p:blipFill>
        <p:spPr bwMode="auto">
          <a:xfrm>
            <a:off x="3200400" y="3200400"/>
            <a:ext cx="2951163" cy="2952750"/>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z="4000"/>
              <a:t>Barriers to Cross-Cultural Understanding</a:t>
            </a:r>
          </a:p>
        </p:txBody>
      </p:sp>
      <p:sp>
        <p:nvSpPr>
          <p:cNvPr id="30723" name="Rectangle 3"/>
          <p:cNvSpPr>
            <a:spLocks noGrp="1" noChangeArrowheads="1"/>
          </p:cNvSpPr>
          <p:nvPr>
            <p:ph type="body" idx="1"/>
          </p:nvPr>
        </p:nvSpPr>
        <p:spPr/>
        <p:txBody>
          <a:bodyPr/>
          <a:lstStyle/>
          <a:p>
            <a:r>
              <a:rPr lang="en-US" dirty="0"/>
              <a:t>Language</a:t>
            </a:r>
          </a:p>
          <a:p>
            <a:r>
              <a:rPr lang="en-US" dirty="0"/>
              <a:t>Nonverbal communication</a:t>
            </a:r>
          </a:p>
          <a:p>
            <a:r>
              <a:rPr lang="en-US" dirty="0" smtClean="0"/>
              <a:t>Stereotypes</a:t>
            </a:r>
          </a:p>
          <a:p>
            <a:r>
              <a:rPr lang="en-US" dirty="0" smtClean="0"/>
              <a:t>Ethics and culture</a:t>
            </a:r>
            <a:endParaRPr lang="en-US" dirty="0"/>
          </a:p>
          <a:p>
            <a:r>
              <a:rPr lang="en-US" dirty="0"/>
              <a:t>Tendency to evaluate as good or bad, making value judgments based on our own biases or experiences.</a:t>
            </a:r>
          </a:p>
          <a:p>
            <a:r>
              <a:rPr lang="en-US" dirty="0"/>
              <a:t>High level of stress that accompanies intercultural interactions.</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z="4000"/>
              <a:t>Cultural competence capacity and development	</a:t>
            </a:r>
          </a:p>
        </p:txBody>
      </p:sp>
      <p:sp>
        <p:nvSpPr>
          <p:cNvPr id="11267" name="Rectangle 3"/>
          <p:cNvSpPr>
            <a:spLocks noGrp="1" noChangeArrowheads="1"/>
          </p:cNvSpPr>
          <p:nvPr>
            <p:ph type="body" idx="1"/>
          </p:nvPr>
        </p:nvSpPr>
        <p:spPr/>
        <p:txBody>
          <a:bodyPr/>
          <a:lstStyle/>
          <a:p>
            <a:pPr>
              <a:lnSpc>
                <a:spcPct val="90000"/>
              </a:lnSpc>
            </a:pPr>
            <a:r>
              <a:rPr lang="en-US" sz="2400"/>
              <a:t>Ethnocentric—ignorance of and dislike of other groups.</a:t>
            </a:r>
          </a:p>
          <a:p>
            <a:pPr>
              <a:lnSpc>
                <a:spcPct val="90000"/>
              </a:lnSpc>
            </a:pPr>
            <a:r>
              <a:rPr lang="en-US" sz="2400"/>
              <a:t>Contact—initial learning leading to development or withdrawal.</a:t>
            </a:r>
          </a:p>
          <a:p>
            <a:pPr>
              <a:lnSpc>
                <a:spcPct val="90000"/>
              </a:lnSpc>
            </a:pPr>
            <a:r>
              <a:rPr lang="en-US" sz="2400"/>
              <a:t>Awareness—recognition of importance of cultural differences.</a:t>
            </a:r>
          </a:p>
          <a:p>
            <a:pPr>
              <a:lnSpc>
                <a:spcPct val="90000"/>
              </a:lnSpc>
            </a:pPr>
            <a:r>
              <a:rPr lang="en-US" sz="2400"/>
              <a:t>Acceptance—appreciation of differences.</a:t>
            </a:r>
          </a:p>
          <a:p>
            <a:pPr>
              <a:lnSpc>
                <a:spcPct val="90000"/>
              </a:lnSpc>
            </a:pPr>
            <a:r>
              <a:rPr lang="en-US" sz="2400"/>
              <a:t>Sensitivity—capable of culturally appropriate behaviors.</a:t>
            </a:r>
          </a:p>
          <a:p>
            <a:pPr>
              <a:lnSpc>
                <a:spcPct val="90000"/>
              </a:lnSpc>
            </a:pPr>
            <a:r>
              <a:rPr lang="en-US" sz="2400"/>
              <a:t>Competence—works effectively with other cultures.</a:t>
            </a:r>
          </a:p>
          <a:p>
            <a:pPr>
              <a:lnSpc>
                <a:spcPct val="90000"/>
              </a:lnSpc>
            </a:pPr>
            <a:r>
              <a:rPr lang="en-US" sz="2400"/>
              <a:t>Proficiency—capable of teaching cultural competence to others.</a:t>
            </a:r>
          </a:p>
          <a:p>
            <a:pPr lvl="1">
              <a:lnSpc>
                <a:spcPct val="90000"/>
              </a:lnSpc>
            </a:pPr>
            <a:r>
              <a:rPr lang="en-US" sz="1600"/>
              <a:t>Michael Winkelman, Cultural Awareness, Sensitivity and Competence, Arizona State University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4000"/>
              <a:t>Bennett’s Model of Intercultural Sensitivity (Winkelman p. 201)</a:t>
            </a:r>
          </a:p>
        </p:txBody>
      </p:sp>
      <p:sp>
        <p:nvSpPr>
          <p:cNvPr id="13315" name="Rectangle 3"/>
          <p:cNvSpPr>
            <a:spLocks noGrp="1" noChangeArrowheads="1"/>
          </p:cNvSpPr>
          <p:nvPr>
            <p:ph type="body" idx="1"/>
          </p:nvPr>
        </p:nvSpPr>
        <p:spPr/>
        <p:txBody>
          <a:bodyPr/>
          <a:lstStyle/>
          <a:p>
            <a:pPr>
              <a:lnSpc>
                <a:spcPct val="90000"/>
              </a:lnSpc>
              <a:buFontTx/>
              <a:buNone/>
            </a:pPr>
            <a:r>
              <a:rPr lang="en-US"/>
              <a:t>	Ethnocentric Stages:</a:t>
            </a:r>
          </a:p>
          <a:p>
            <a:pPr lvl="1">
              <a:lnSpc>
                <a:spcPct val="90000"/>
              </a:lnSpc>
              <a:buFontTx/>
              <a:buNone/>
            </a:pPr>
            <a:r>
              <a:rPr lang="en-US"/>
              <a:t>	Denial</a:t>
            </a:r>
          </a:p>
          <a:p>
            <a:pPr lvl="1">
              <a:lnSpc>
                <a:spcPct val="90000"/>
              </a:lnSpc>
              <a:buFontTx/>
              <a:buNone/>
            </a:pPr>
            <a:r>
              <a:rPr lang="en-US"/>
              <a:t>	Defense</a:t>
            </a:r>
          </a:p>
          <a:p>
            <a:pPr lvl="1">
              <a:lnSpc>
                <a:spcPct val="90000"/>
              </a:lnSpc>
              <a:buFontTx/>
              <a:buNone/>
            </a:pPr>
            <a:r>
              <a:rPr lang="en-US"/>
              <a:t>	Minimization</a:t>
            </a:r>
          </a:p>
          <a:p>
            <a:pPr lvl="1">
              <a:lnSpc>
                <a:spcPct val="90000"/>
              </a:lnSpc>
              <a:buFontTx/>
              <a:buNone/>
            </a:pPr>
            <a:r>
              <a:rPr lang="en-US"/>
              <a:t>Ethnorelative Stages</a:t>
            </a:r>
          </a:p>
          <a:p>
            <a:pPr lvl="1">
              <a:lnSpc>
                <a:spcPct val="90000"/>
              </a:lnSpc>
              <a:buFontTx/>
              <a:buNone/>
            </a:pPr>
            <a:r>
              <a:rPr lang="en-US"/>
              <a:t>	Acceptance</a:t>
            </a:r>
          </a:p>
          <a:p>
            <a:pPr lvl="1">
              <a:lnSpc>
                <a:spcPct val="90000"/>
              </a:lnSpc>
              <a:buFontTx/>
              <a:buNone/>
            </a:pPr>
            <a:r>
              <a:rPr lang="en-US"/>
              <a:t>	Adaptation</a:t>
            </a:r>
          </a:p>
          <a:p>
            <a:pPr lvl="1">
              <a:lnSpc>
                <a:spcPct val="90000"/>
              </a:lnSpc>
              <a:buFontTx/>
              <a:buNone/>
            </a:pPr>
            <a:r>
              <a:rPr lang="en-US"/>
              <a:t>	Integration</a:t>
            </a:r>
          </a:p>
          <a:p>
            <a:pPr lvl="1">
              <a:lnSpc>
                <a:spcPct val="90000"/>
              </a:lnSpc>
              <a:buFontTx/>
              <a:buNone/>
            </a:pPr>
            <a:r>
              <a:rPr lang="en-US"/>
              <a:t>	</a:t>
            </a:r>
          </a:p>
          <a:p>
            <a:pPr lvl="1">
              <a:lnSpc>
                <a:spcPct val="90000"/>
              </a:lnSpc>
              <a:buFontTx/>
              <a:buNone/>
            </a:pPr>
            <a:endParaRPr lang="en-US"/>
          </a:p>
          <a:p>
            <a:pPr lvl="1">
              <a:lnSpc>
                <a:spcPct val="90000"/>
              </a:lnSpc>
              <a:buFontTx/>
              <a:buNone/>
            </a:pP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4000"/>
              <a:t>Cultural competence—four major sectors</a:t>
            </a:r>
          </a:p>
        </p:txBody>
      </p:sp>
      <p:sp>
        <p:nvSpPr>
          <p:cNvPr id="14339" name="Rectangle 3"/>
          <p:cNvSpPr>
            <a:spLocks noGrp="1" noChangeArrowheads="1"/>
          </p:cNvSpPr>
          <p:nvPr>
            <p:ph type="body" idx="1"/>
          </p:nvPr>
        </p:nvSpPr>
        <p:spPr/>
        <p:txBody>
          <a:bodyPr/>
          <a:lstStyle/>
          <a:p>
            <a:pPr>
              <a:lnSpc>
                <a:spcPct val="80000"/>
              </a:lnSpc>
            </a:pPr>
            <a:r>
              <a:rPr lang="en-US" sz="2800"/>
              <a:t>Personal, including cultural self-awareness, personal management, and cross-cultural adaptation skills.</a:t>
            </a:r>
          </a:p>
          <a:p>
            <a:pPr>
              <a:lnSpc>
                <a:spcPct val="80000"/>
              </a:lnSpc>
            </a:pPr>
            <a:r>
              <a:rPr lang="en-US" sz="2800"/>
              <a:t>Cognitive, including knowledge of cultural systems and beliefs and their impacts on behavior.</a:t>
            </a:r>
          </a:p>
          <a:p>
            <a:pPr>
              <a:lnSpc>
                <a:spcPct val="80000"/>
              </a:lnSpc>
            </a:pPr>
            <a:r>
              <a:rPr lang="en-US" sz="2800"/>
              <a:t>Interpersonal, particularly knowledge of intercultural process dynamics and cross-cultural skills.</a:t>
            </a:r>
          </a:p>
          <a:p>
            <a:pPr>
              <a:lnSpc>
                <a:spcPct val="80000"/>
              </a:lnSpc>
            </a:pPr>
            <a:r>
              <a:rPr lang="en-US" sz="2800"/>
              <a:t>Professional skills in intercultural relations, relevant to specific activities.</a:t>
            </a:r>
          </a:p>
          <a:p>
            <a:pPr lvl="1">
              <a:lnSpc>
                <a:spcPct val="80000"/>
              </a:lnSpc>
            </a:pPr>
            <a:r>
              <a:rPr lang="en-US" sz="1800"/>
              <a:t>Winkelman, 209.</a:t>
            </a:r>
          </a:p>
          <a:p>
            <a:pPr>
              <a:lnSpc>
                <a:spcPct val="80000"/>
              </a:lnSpc>
            </a:pPr>
            <a:endParaRPr lang="en-US" sz="2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endParaRPr lang="en-US"/>
          </a:p>
        </p:txBody>
      </p:sp>
      <p:sp>
        <p:nvSpPr>
          <p:cNvPr id="16387" name="Rectangle 3"/>
          <p:cNvSpPr>
            <a:spLocks noGrp="1" noChangeArrowheads="1"/>
          </p:cNvSpPr>
          <p:nvPr>
            <p:ph type="body" idx="1"/>
          </p:nvPr>
        </p:nvSpPr>
        <p:spPr/>
        <p:txBody>
          <a:bodyPr/>
          <a:lstStyle/>
          <a:p>
            <a:pPr algn="ctr"/>
            <a:r>
              <a:rPr lang="en-US"/>
              <a:t>Knowledge about cultures (facts and cultural traits + Awareness (of yourself and others) + Specific skills (behaviors) = Cultural Intelligence</a:t>
            </a:r>
          </a:p>
          <a:p>
            <a:pPr algn="ctr">
              <a:buFontTx/>
              <a:buNone/>
            </a:pP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dirty="0"/>
              <a:t>Cautions and </a:t>
            </a:r>
            <a:r>
              <a:rPr lang="en-US" dirty="0" smtClean="0"/>
              <a:t>Suggestions—with examples</a:t>
            </a:r>
            <a:endParaRPr lang="en-US" dirty="0"/>
          </a:p>
        </p:txBody>
      </p:sp>
      <p:sp>
        <p:nvSpPr>
          <p:cNvPr id="6147" name="Rectangle 3"/>
          <p:cNvSpPr>
            <a:spLocks noGrp="1" noChangeArrowheads="1"/>
          </p:cNvSpPr>
          <p:nvPr>
            <p:ph type="body" idx="1"/>
          </p:nvPr>
        </p:nvSpPr>
        <p:spPr/>
        <p:txBody>
          <a:bodyPr/>
          <a:lstStyle/>
          <a:p>
            <a:pPr>
              <a:lnSpc>
                <a:spcPct val="80000"/>
              </a:lnSpc>
            </a:pPr>
            <a:r>
              <a:rPr lang="en-US" sz="2800" dirty="0"/>
              <a:t>Do not extrapolate from experiences and expect minorities to be like those whom you’ve known in the past—they may, or may not, be.</a:t>
            </a:r>
          </a:p>
          <a:p>
            <a:pPr>
              <a:lnSpc>
                <a:spcPct val="80000"/>
              </a:lnSpc>
            </a:pPr>
            <a:r>
              <a:rPr lang="en-US" sz="2800" dirty="0"/>
              <a:t>Do not extrapolate from experiential examples and think that all can relate.</a:t>
            </a:r>
          </a:p>
          <a:p>
            <a:pPr>
              <a:lnSpc>
                <a:spcPct val="80000"/>
              </a:lnSpc>
            </a:pPr>
            <a:r>
              <a:rPr lang="en-US" sz="2800" dirty="0"/>
              <a:t>Watch for ethno-centric references, like citing research in a way that assumes everyone should know the researcher, who may be famous. </a:t>
            </a:r>
            <a:r>
              <a:rPr lang="en-US" sz="2800" dirty="0" smtClean="0"/>
              <a:t>Many </a:t>
            </a:r>
            <a:r>
              <a:rPr lang="en-US" sz="2800" dirty="0"/>
              <a:t>organizations are not always known to Americans, much less to minorities and international participants.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endParaRPr lang="en-US"/>
          </a:p>
        </p:txBody>
      </p:sp>
      <p:sp>
        <p:nvSpPr>
          <p:cNvPr id="7171" name="Rectangle 3"/>
          <p:cNvSpPr>
            <a:spLocks noGrp="1" noChangeArrowheads="1"/>
          </p:cNvSpPr>
          <p:nvPr>
            <p:ph type="body" idx="1"/>
          </p:nvPr>
        </p:nvSpPr>
        <p:spPr/>
        <p:txBody>
          <a:bodyPr/>
          <a:lstStyle/>
          <a:p>
            <a:pPr>
              <a:lnSpc>
                <a:spcPct val="90000"/>
              </a:lnSpc>
            </a:pPr>
            <a:r>
              <a:rPr lang="en-US" sz="2800"/>
              <a:t>Be cautious about calling all participants by their first names. Not all cultures are comfortable with the familiarity that Americans like.</a:t>
            </a:r>
          </a:p>
          <a:p>
            <a:pPr>
              <a:lnSpc>
                <a:spcPct val="90000"/>
              </a:lnSpc>
            </a:pPr>
            <a:r>
              <a:rPr lang="en-US" sz="2800"/>
              <a:t>Careful about statements like “I went to school with many Asian Americans,” “My best friend was Black,” etc.  These platitudes, while well-meant, can be offensive.</a:t>
            </a:r>
          </a:p>
          <a:p>
            <a:pPr>
              <a:lnSpc>
                <a:spcPct val="90000"/>
              </a:lnSpc>
            </a:pPr>
            <a:r>
              <a:rPr lang="en-US" sz="2800"/>
              <a:t>All in an ethnic group or subgroup do not share experiences, or know each other (e.g., Estonians).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endParaRPr lang="en-US"/>
          </a:p>
        </p:txBody>
      </p:sp>
      <p:sp>
        <p:nvSpPr>
          <p:cNvPr id="8195" name="Rectangle 3"/>
          <p:cNvSpPr>
            <a:spLocks noGrp="1" noChangeArrowheads="1"/>
          </p:cNvSpPr>
          <p:nvPr>
            <p:ph type="body" idx="1"/>
          </p:nvPr>
        </p:nvSpPr>
        <p:spPr/>
        <p:txBody>
          <a:bodyPr/>
          <a:lstStyle/>
          <a:p>
            <a:pPr>
              <a:lnSpc>
                <a:spcPct val="80000"/>
              </a:lnSpc>
            </a:pPr>
            <a:r>
              <a:rPr lang="en-US" sz="2400"/>
              <a:t>Avoid phraseology such as boy, gal, fella, guys (for both genders) you people or your people or they, which may be offensive.  </a:t>
            </a:r>
          </a:p>
          <a:p>
            <a:pPr>
              <a:lnSpc>
                <a:spcPct val="80000"/>
              </a:lnSpc>
            </a:pPr>
            <a:r>
              <a:rPr lang="en-US" sz="2400"/>
              <a:t>Avoid ALL racial or cultural stereotyping (e.g., Nigerian fundraising e-mails).</a:t>
            </a:r>
          </a:p>
          <a:p>
            <a:pPr>
              <a:lnSpc>
                <a:spcPct val="80000"/>
              </a:lnSpc>
            </a:pPr>
            <a:r>
              <a:rPr lang="en-US" sz="2400"/>
              <a:t>Be cautious about implying that anything worth reading is written in English.  While English has become almost a universal language, this is a derogatory and sometimes costly myth.  </a:t>
            </a:r>
          </a:p>
          <a:p>
            <a:pPr>
              <a:lnSpc>
                <a:spcPct val="80000"/>
              </a:lnSpc>
            </a:pPr>
            <a:r>
              <a:rPr lang="en-US" sz="2400"/>
              <a:t>Realize that most people from other cultures or nationalities know more than one language, and Americans usually know one.  Be respectful of this commendable trait.  Don’t even imply the t-shirt attitude!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endParaRPr lang="en-US"/>
          </a:p>
        </p:txBody>
      </p:sp>
      <p:sp>
        <p:nvSpPr>
          <p:cNvPr id="10243" name="Rectangle 3"/>
          <p:cNvSpPr>
            <a:spLocks noGrp="1" noChangeArrowheads="1"/>
          </p:cNvSpPr>
          <p:nvPr>
            <p:ph type="body" idx="1"/>
          </p:nvPr>
        </p:nvSpPr>
        <p:spPr/>
        <p:txBody>
          <a:bodyPr/>
          <a:lstStyle/>
          <a:p>
            <a:pPr>
              <a:lnSpc>
                <a:spcPct val="90000"/>
              </a:lnSpc>
            </a:pPr>
            <a:r>
              <a:rPr lang="en-US" sz="2400"/>
              <a:t>Be careful with names; e.g., Asian Americans and name inversion, dual names among Hispanics or people from Latin America, aversion to nicknames in Europe.</a:t>
            </a:r>
          </a:p>
          <a:p>
            <a:pPr>
              <a:lnSpc>
                <a:spcPct val="90000"/>
              </a:lnSpc>
            </a:pPr>
            <a:r>
              <a:rPr lang="en-US" sz="2400"/>
              <a:t>Be alert to your speech quality, rate, pitch, and volume.  Realize Americans tend to speak very fast.  Try for a measured pace.</a:t>
            </a:r>
          </a:p>
          <a:p>
            <a:pPr>
              <a:lnSpc>
                <a:spcPct val="90000"/>
              </a:lnSpc>
            </a:pPr>
            <a:r>
              <a:rPr lang="en-US" sz="2400"/>
              <a:t>Gender issues are sensitive.  In some cultures, men and women are expected to behave and be treated equally.  In others, they are expected to be treated in distinct ways, and not necessarily according to what is understood in Western cultures.  </a:t>
            </a:r>
          </a:p>
          <a:p>
            <a:pPr>
              <a:lnSpc>
                <a:spcPct val="90000"/>
              </a:lnSpc>
            </a:pPr>
            <a:endParaRPr lang="en-US" sz="2400"/>
          </a:p>
          <a:p>
            <a:pPr>
              <a:lnSpc>
                <a:spcPct val="90000"/>
              </a:lnSpc>
            </a:pPr>
            <a:endParaRPr lang="en-US" sz="24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endParaRPr lang="en-US"/>
          </a:p>
        </p:txBody>
      </p:sp>
      <p:sp>
        <p:nvSpPr>
          <p:cNvPr id="18435" name="Rectangle 3"/>
          <p:cNvSpPr>
            <a:spLocks noGrp="1" noChangeArrowheads="1"/>
          </p:cNvSpPr>
          <p:nvPr>
            <p:ph type="body" idx="1"/>
          </p:nvPr>
        </p:nvSpPr>
        <p:spPr/>
        <p:txBody>
          <a:bodyPr/>
          <a:lstStyle/>
          <a:p>
            <a:pPr>
              <a:lnSpc>
                <a:spcPct val="80000"/>
              </a:lnSpc>
            </a:pPr>
            <a:r>
              <a:rPr lang="en-US" sz="2800"/>
              <a:t>Age versus youth can be an issue.  Some cultures decry getting older, others welcome advancing age because their respect increases and accumulated knowledge is valued.</a:t>
            </a:r>
          </a:p>
          <a:p>
            <a:pPr>
              <a:lnSpc>
                <a:spcPct val="80000"/>
              </a:lnSpc>
            </a:pPr>
            <a:r>
              <a:rPr lang="en-US" sz="2800"/>
              <a:t>In some cultures, writing on a business card defaces it and is an insult.</a:t>
            </a:r>
          </a:p>
          <a:p>
            <a:pPr>
              <a:lnSpc>
                <a:spcPct val="80000"/>
              </a:lnSpc>
            </a:pPr>
            <a:r>
              <a:rPr lang="en-US" sz="2800"/>
              <a:t>Making assumptions; e.g., Estonians are Russians and speak Russian, Ethiopians vs. Eritreans, Lebanese vs. Palestinians. </a:t>
            </a:r>
          </a:p>
          <a:p>
            <a:pPr>
              <a:lnSpc>
                <a:spcPct val="80000"/>
              </a:lnSpc>
            </a:pPr>
            <a:r>
              <a:rPr lang="en-US" sz="2800"/>
              <a:t>Avoid colloquialisms, such a y’all, we might could do this, let’s all pull together, etc.</a:t>
            </a:r>
          </a:p>
          <a:p>
            <a:pPr>
              <a:lnSpc>
                <a:spcPct val="80000"/>
              </a:lnSpc>
            </a:pPr>
            <a:endParaRPr lang="en-US" sz="2800"/>
          </a:p>
          <a:p>
            <a:pPr>
              <a:lnSpc>
                <a:spcPct val="80000"/>
              </a:lnSpc>
            </a:pPr>
            <a:endParaRPr lang="en-US" sz="2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3976785-166C-4123-85C6-320B3FD89CB7}" type="slidenum">
              <a:rPr lang="en-US" smtClean="0"/>
              <a:pPr/>
              <a:t>2</a:t>
            </a:fld>
            <a:endParaRPr lang="en-US"/>
          </a:p>
        </p:txBody>
      </p:sp>
      <p:pic>
        <p:nvPicPr>
          <p:cNvPr id="1026" name="Picture 2" descr="C:\Users\LorenaHernandez\AppData\Local\Microsoft\Windows\Temporary Internet Files\Content.Outlook\319UO8WZ\New PSI Logo Mod.jpeg"/>
          <p:cNvPicPr>
            <a:picLocks noGrp="1" noChangeAspect="1" noChangeArrowheads="1"/>
          </p:cNvPicPr>
          <p:nvPr>
            <p:ph idx="1"/>
          </p:nvPr>
        </p:nvPicPr>
        <p:blipFill>
          <a:blip r:embed="rId2" cstate="print"/>
          <a:srcRect/>
          <a:stretch>
            <a:fillRect/>
          </a:stretch>
        </p:blipFill>
        <p:spPr bwMode="auto">
          <a:xfrm>
            <a:off x="1905000" y="1219200"/>
            <a:ext cx="5486400" cy="1538799"/>
          </a:xfrm>
          <a:prstGeom prst="rect">
            <a:avLst/>
          </a:prstGeom>
          <a:noFill/>
        </p:spPr>
      </p:pic>
      <p:sp>
        <p:nvSpPr>
          <p:cNvPr id="6" name="Title 5"/>
          <p:cNvSpPr>
            <a:spLocks noGrp="1"/>
          </p:cNvSpPr>
          <p:nvPr>
            <p:ph type="title"/>
          </p:nvPr>
        </p:nvSpPr>
        <p:spPr>
          <a:xfrm>
            <a:off x="609600" y="3200400"/>
            <a:ext cx="8229600" cy="1543050"/>
          </a:xfrm>
        </p:spPr>
        <p:txBody>
          <a:bodyPr>
            <a:normAutofit fontScale="90000"/>
          </a:bodyPr>
          <a:lstStyle/>
          <a:p>
            <a:r>
              <a:rPr lang="en-US" sz="1600" dirty="0" smtClean="0"/>
              <a:t>Dr. Lilya Wagner, CFRE</a:t>
            </a:r>
            <a:br>
              <a:rPr lang="en-US" sz="1600" dirty="0" smtClean="0"/>
            </a:br>
            <a:r>
              <a:rPr lang="en-US" sz="1600" dirty="0" smtClean="0"/>
              <a:t>Director</a:t>
            </a:r>
            <a:br>
              <a:rPr lang="en-US" sz="1600" dirty="0" smtClean="0"/>
            </a:br>
            <a:r>
              <a:rPr lang="en-US" sz="1600" dirty="0" smtClean="0">
                <a:hlinkClick r:id="rId3"/>
              </a:rPr>
              <a:t>Lilya.Wagner@nad.adventist.org</a:t>
            </a:r>
            <a:r>
              <a:rPr lang="en-US" sz="1600" dirty="0" smtClean="0"/>
              <a:t/>
            </a:r>
            <a:br>
              <a:rPr lang="en-US" sz="1600" dirty="0" smtClean="0"/>
            </a:br>
            <a:r>
              <a:rPr lang="en-US" sz="1600" dirty="0" smtClean="0"/>
              <a:t>12501 Old Columbia Pike</a:t>
            </a:r>
            <a:br>
              <a:rPr lang="en-US" sz="1600" dirty="0" smtClean="0"/>
            </a:br>
            <a:r>
              <a:rPr lang="en-US" sz="1600" dirty="0" smtClean="0"/>
              <a:t>Silver Spring, MD  20904</a:t>
            </a:r>
            <a:br>
              <a:rPr lang="en-US" sz="1600" dirty="0" smtClean="0"/>
            </a:br>
            <a:r>
              <a:rPr lang="en-US" sz="1600" dirty="0" smtClean="0"/>
              <a:t>Direct: 301-680-6130, Cell: 317-250-8274, Fax: 301-680-6137</a:t>
            </a:r>
            <a:br>
              <a:rPr lang="en-US" sz="1600" dirty="0" smtClean="0"/>
            </a:br>
            <a:r>
              <a:rPr lang="en-US" sz="1600" dirty="0" smtClean="0"/>
              <a:t>www.philanthropicservice.com</a:t>
            </a:r>
            <a:endParaRPr lang="en-US" sz="16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endParaRPr lang="en-US"/>
          </a:p>
        </p:txBody>
      </p:sp>
      <p:sp>
        <p:nvSpPr>
          <p:cNvPr id="32771" name="Rectangle 3"/>
          <p:cNvSpPr>
            <a:spLocks noGrp="1" noChangeArrowheads="1"/>
          </p:cNvSpPr>
          <p:nvPr>
            <p:ph type="body" idx="1"/>
          </p:nvPr>
        </p:nvSpPr>
        <p:spPr/>
        <p:txBody>
          <a:bodyPr/>
          <a:lstStyle/>
          <a:p>
            <a:pPr>
              <a:lnSpc>
                <a:spcPct val="90000"/>
              </a:lnSpc>
            </a:pPr>
            <a:r>
              <a:rPr lang="en-US"/>
              <a:t>Beware of cliches, phraseology that is uniquely American, e.g., ballpark figure,</a:t>
            </a:r>
          </a:p>
          <a:p>
            <a:pPr>
              <a:lnSpc>
                <a:spcPct val="90000"/>
              </a:lnSpc>
            </a:pPr>
            <a:r>
              <a:rPr lang="en-US"/>
              <a:t>Hand gestures and signals can have various interpretations, including something as innocent as the U.S. OK sign.</a:t>
            </a:r>
          </a:p>
          <a:p>
            <a:pPr>
              <a:lnSpc>
                <a:spcPct val="90000"/>
              </a:lnSpc>
            </a:pPr>
            <a:r>
              <a:rPr lang="en-US"/>
              <a:t>Avoid asking someone to speak when it’s not comfortable in their culture.  Allow for volunteering, and not the Soviet style.</a:t>
            </a:r>
          </a:p>
          <a:p>
            <a:pPr>
              <a:lnSpc>
                <a:spcPct val="90000"/>
              </a:lnSpc>
            </a:pP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endParaRPr lang="en-US"/>
          </a:p>
        </p:txBody>
      </p:sp>
      <p:sp>
        <p:nvSpPr>
          <p:cNvPr id="33795" name="Rectangle 3"/>
          <p:cNvSpPr>
            <a:spLocks noGrp="1" noChangeArrowheads="1"/>
          </p:cNvSpPr>
          <p:nvPr>
            <p:ph type="body" idx="1"/>
          </p:nvPr>
        </p:nvSpPr>
        <p:spPr/>
        <p:txBody>
          <a:bodyPr/>
          <a:lstStyle/>
          <a:p>
            <a:r>
              <a:rPr lang="en-US" sz="2800"/>
              <a:t>Remember that some cultures are far more open than others (e.g., asking a person’s age or talking about money).  Others are far more private. </a:t>
            </a:r>
          </a:p>
          <a:p>
            <a:r>
              <a:rPr lang="en-US" sz="2800"/>
              <a:t>Humor is situational even in this country.  It is even more of a landmine in another culture, whether in this country or elsewhere.</a:t>
            </a:r>
          </a:p>
          <a:p>
            <a:r>
              <a:rPr lang="en-US" sz="2800"/>
              <a:t>Use of labels can be tricky, e.g., Hispanic vs. Latino.  When in doubt, ask.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endParaRPr lang="en-US"/>
          </a:p>
        </p:txBody>
      </p:sp>
      <p:sp>
        <p:nvSpPr>
          <p:cNvPr id="46083" name="Rectangle 3"/>
          <p:cNvSpPr>
            <a:spLocks noGrp="1" noChangeArrowheads="1"/>
          </p:cNvSpPr>
          <p:nvPr>
            <p:ph type="body" idx="1"/>
          </p:nvPr>
        </p:nvSpPr>
        <p:spPr/>
        <p:txBody>
          <a:bodyPr/>
          <a:lstStyle/>
          <a:p>
            <a:pPr>
              <a:lnSpc>
                <a:spcPct val="90000"/>
              </a:lnSpc>
            </a:pPr>
            <a:r>
              <a:rPr lang="en-US"/>
              <a:t>Remember that some topics are more culturally specific than others, such as recognition, prospect research, record keeping.</a:t>
            </a:r>
          </a:p>
          <a:p>
            <a:pPr>
              <a:lnSpc>
                <a:spcPct val="90000"/>
              </a:lnSpc>
            </a:pPr>
            <a:r>
              <a:rPr lang="en-US"/>
              <a:t>Time has different meaning and reality for various cultures.  Be sensitive to these differences and not insulting, even though TFRS indicates opening and closing times clearly.  Clarify why these are important.</a:t>
            </a:r>
          </a:p>
          <a:p>
            <a:pPr>
              <a:lnSpc>
                <a:spcPct val="90000"/>
              </a:lnSpc>
            </a:pP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Intercultural Communication</a:t>
            </a:r>
            <a:endParaRPr lang="en-US" dirty="0"/>
          </a:p>
        </p:txBody>
      </p:sp>
      <p:sp>
        <p:nvSpPr>
          <p:cNvPr id="3" name="Content Placeholder 2"/>
          <p:cNvSpPr>
            <a:spLocks noGrp="1"/>
          </p:cNvSpPr>
          <p:nvPr>
            <p:ph idx="1"/>
          </p:nvPr>
        </p:nvSpPr>
        <p:spPr/>
        <p:txBody>
          <a:bodyPr/>
          <a:lstStyle/>
          <a:p>
            <a:r>
              <a:rPr lang="en-US" dirty="0" smtClean="0"/>
              <a:t>External and internal culture</a:t>
            </a:r>
          </a:p>
          <a:p>
            <a:r>
              <a:rPr lang="en-US" dirty="0" smtClean="0"/>
              <a:t>High context and low context cultures--</a:t>
            </a:r>
          </a:p>
          <a:p>
            <a:r>
              <a:rPr lang="en-US" dirty="0" err="1" smtClean="0"/>
              <a:t>Monochronic</a:t>
            </a:r>
            <a:r>
              <a:rPr lang="en-US" dirty="0" smtClean="0"/>
              <a:t> and </a:t>
            </a:r>
            <a:r>
              <a:rPr lang="en-US" dirty="0" err="1" smtClean="0"/>
              <a:t>polychronic</a:t>
            </a:r>
            <a:r>
              <a:rPr lang="en-US" dirty="0" smtClean="0"/>
              <a:t> time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r>
              <a:rPr lang="en-US" dirty="0" smtClean="0"/>
              <a:t>Cultural preferences can impede effective cross-cultural communication.</a:t>
            </a:r>
          </a:p>
          <a:p>
            <a:r>
              <a:rPr lang="en-US" dirty="0" smtClean="0"/>
              <a:t>Awareness of the cultural aspects of communication enhances understanding.</a:t>
            </a:r>
          </a:p>
          <a:p>
            <a:r>
              <a:rPr lang="en-US" dirty="0" smtClean="0"/>
              <a:t>Many communication “rules” are taken for granted by the people within the culture.</a:t>
            </a:r>
          </a:p>
          <a:p>
            <a:r>
              <a:rPr lang="en-US" dirty="0" smtClean="0"/>
              <a:t>Being observant and asking appropriate questions can enhance </a:t>
            </a:r>
            <a:r>
              <a:rPr lang="en-US" smtClean="0"/>
              <a:t>cross-cultural understanding.</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endParaRPr lang="en-US"/>
          </a:p>
        </p:txBody>
      </p:sp>
      <p:sp>
        <p:nvSpPr>
          <p:cNvPr id="21507" name="Rectangle 3"/>
          <p:cNvSpPr>
            <a:spLocks noGrp="1" noChangeArrowheads="1"/>
          </p:cNvSpPr>
          <p:nvPr>
            <p:ph type="body" idx="1"/>
          </p:nvPr>
        </p:nvSpPr>
        <p:spPr/>
        <p:txBody>
          <a:bodyPr/>
          <a:lstStyle/>
          <a:p>
            <a:endParaRPr lang="en-US"/>
          </a:p>
        </p:txBody>
      </p:sp>
      <p:pic>
        <p:nvPicPr>
          <p:cNvPr id="21508" name="Picture 4" descr="scan002"/>
          <p:cNvPicPr>
            <a:picLocks noChangeAspect="1" noChangeArrowheads="1"/>
          </p:cNvPicPr>
          <p:nvPr/>
        </p:nvPicPr>
        <p:blipFill>
          <a:blip r:embed="rId2" cstate="print"/>
          <a:srcRect/>
          <a:stretch>
            <a:fillRect/>
          </a:stretch>
        </p:blipFill>
        <p:spPr bwMode="auto">
          <a:xfrm>
            <a:off x="1441450" y="381000"/>
            <a:ext cx="6178550" cy="5675313"/>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Making the most of your English</a:t>
            </a:r>
          </a:p>
        </p:txBody>
      </p:sp>
      <p:sp>
        <p:nvSpPr>
          <p:cNvPr id="20483" name="Rectangle 3"/>
          <p:cNvSpPr>
            <a:spLocks noGrp="1" noChangeArrowheads="1"/>
          </p:cNvSpPr>
          <p:nvPr>
            <p:ph type="body" idx="1"/>
          </p:nvPr>
        </p:nvSpPr>
        <p:spPr/>
        <p:txBody>
          <a:bodyPr/>
          <a:lstStyle/>
          <a:p>
            <a:pPr>
              <a:lnSpc>
                <a:spcPct val="80000"/>
              </a:lnSpc>
              <a:buFontTx/>
              <a:buNone/>
            </a:pPr>
            <a:r>
              <a:rPr lang="en-US" sz="2800"/>
              <a:t>“We need a level playing field.”  </a:t>
            </a:r>
          </a:p>
          <a:p>
            <a:pPr>
              <a:lnSpc>
                <a:spcPct val="80000"/>
              </a:lnSpc>
              <a:buFontTx/>
              <a:buNone/>
            </a:pPr>
            <a:r>
              <a:rPr lang="en-US" sz="2800"/>
              <a:t>		</a:t>
            </a:r>
            <a:r>
              <a:rPr lang="en-US" sz="2800" i="1"/>
              <a:t>We need things to be fair.</a:t>
            </a:r>
          </a:p>
          <a:p>
            <a:pPr>
              <a:lnSpc>
                <a:spcPct val="80000"/>
              </a:lnSpc>
              <a:buFontTx/>
              <a:buNone/>
            </a:pPr>
            <a:r>
              <a:rPr lang="en-US" sz="2800"/>
              <a:t>“Let me run this idea past you.”</a:t>
            </a:r>
          </a:p>
          <a:p>
            <a:pPr>
              <a:lnSpc>
                <a:spcPct val="80000"/>
              </a:lnSpc>
              <a:buFontTx/>
              <a:buNone/>
            </a:pPr>
            <a:r>
              <a:rPr lang="en-US" sz="2800"/>
              <a:t>		</a:t>
            </a:r>
            <a:r>
              <a:rPr lang="en-US" sz="2800" i="1"/>
              <a:t>Let me tell you my idea.</a:t>
            </a:r>
          </a:p>
          <a:p>
            <a:pPr>
              <a:lnSpc>
                <a:spcPct val="80000"/>
              </a:lnSpc>
              <a:buFontTx/>
              <a:buNone/>
            </a:pPr>
            <a:r>
              <a:rPr lang="en-US" sz="2800"/>
              <a:t>“That plan has been sidelined.”</a:t>
            </a:r>
          </a:p>
          <a:p>
            <a:pPr>
              <a:lnSpc>
                <a:spcPct val="80000"/>
              </a:lnSpc>
              <a:buFontTx/>
              <a:buNone/>
            </a:pPr>
            <a:r>
              <a:rPr lang="en-US" sz="2800"/>
              <a:t>		</a:t>
            </a:r>
            <a:r>
              <a:rPr lang="en-US" sz="2800" i="1"/>
              <a:t>That plan has been postponed.</a:t>
            </a:r>
          </a:p>
          <a:p>
            <a:pPr>
              <a:lnSpc>
                <a:spcPct val="80000"/>
              </a:lnSpc>
              <a:buFontTx/>
              <a:buNone/>
            </a:pPr>
            <a:r>
              <a:rPr lang="en-US" sz="2800"/>
              <a:t>“Fire of a memo to Silvana.”</a:t>
            </a:r>
          </a:p>
          <a:p>
            <a:pPr>
              <a:lnSpc>
                <a:spcPct val="80000"/>
              </a:lnSpc>
              <a:buFontTx/>
              <a:buNone/>
            </a:pPr>
            <a:r>
              <a:rPr lang="en-US" sz="2800" i="1"/>
              <a:t>		Quickly send a letter to Silvana</a:t>
            </a:r>
          </a:p>
          <a:p>
            <a:pPr>
              <a:lnSpc>
                <a:spcPct val="80000"/>
              </a:lnSpc>
              <a:buFontTx/>
              <a:buNone/>
            </a:pPr>
            <a:r>
              <a:rPr lang="en-US" sz="2800"/>
              <a:t>“There is no magic bullet.”</a:t>
            </a:r>
          </a:p>
          <a:p>
            <a:pPr>
              <a:lnSpc>
                <a:spcPct val="80000"/>
              </a:lnSpc>
              <a:buFontTx/>
              <a:buNone/>
            </a:pPr>
            <a:r>
              <a:rPr lang="en-US" sz="2800"/>
              <a:t>		</a:t>
            </a:r>
            <a:r>
              <a:rPr lang="en-US" sz="2800" i="1"/>
              <a:t>There is no universal or quick solution.</a:t>
            </a:r>
            <a:endParaRPr lang="en-US" sz="28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z="4000"/>
              <a:t>Scale describing levels of difference—U.S. perspective</a:t>
            </a:r>
          </a:p>
        </p:txBody>
      </p:sp>
      <p:sp>
        <p:nvSpPr>
          <p:cNvPr id="19459" name="Rectangle 3"/>
          <p:cNvSpPr>
            <a:spLocks noGrp="1" noChangeArrowheads="1"/>
          </p:cNvSpPr>
          <p:nvPr>
            <p:ph type="body" idx="1"/>
          </p:nvPr>
        </p:nvSpPr>
        <p:spPr/>
        <p:txBody>
          <a:bodyPr/>
          <a:lstStyle/>
          <a:p>
            <a:pPr>
              <a:buFontTx/>
              <a:buNone/>
            </a:pPr>
            <a:endParaRPr lang="en-US"/>
          </a:p>
        </p:txBody>
      </p:sp>
      <p:pic>
        <p:nvPicPr>
          <p:cNvPr id="19460" name="Picture 4" descr="scan002"/>
          <p:cNvPicPr>
            <a:picLocks noChangeAspect="1" noChangeArrowheads="1"/>
          </p:cNvPicPr>
          <p:nvPr/>
        </p:nvPicPr>
        <p:blipFill>
          <a:blip r:embed="rId2" cstate="print"/>
          <a:srcRect/>
          <a:stretch>
            <a:fillRect/>
          </a:stretch>
        </p:blipFill>
        <p:spPr bwMode="auto">
          <a:xfrm>
            <a:off x="1676400" y="1524000"/>
            <a:ext cx="5943600" cy="4953000"/>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z="2800"/>
              <a:t>Cultures are different, not better—How do these differences affect fundraising training?	</a:t>
            </a:r>
          </a:p>
        </p:txBody>
      </p:sp>
      <p:sp>
        <p:nvSpPr>
          <p:cNvPr id="9219" name="Rectangle 3"/>
          <p:cNvSpPr>
            <a:spLocks noGrp="1" noChangeArrowheads="1"/>
          </p:cNvSpPr>
          <p:nvPr>
            <p:ph type="body" idx="1"/>
          </p:nvPr>
        </p:nvSpPr>
        <p:spPr/>
        <p:txBody>
          <a:bodyPr/>
          <a:lstStyle/>
          <a:p>
            <a:pPr>
              <a:lnSpc>
                <a:spcPct val="80000"/>
              </a:lnSpc>
            </a:pPr>
            <a:r>
              <a:rPr lang="en-US" sz="2800"/>
              <a:t>Control vs. fatalism</a:t>
            </a:r>
          </a:p>
          <a:p>
            <a:pPr>
              <a:lnSpc>
                <a:spcPct val="80000"/>
              </a:lnSpc>
            </a:pPr>
            <a:r>
              <a:rPr lang="en-US" sz="2800"/>
              <a:t>Control of nature vs. harmony with nature</a:t>
            </a:r>
          </a:p>
          <a:p>
            <a:pPr>
              <a:lnSpc>
                <a:spcPct val="80000"/>
              </a:lnSpc>
            </a:pPr>
            <a:r>
              <a:rPr lang="en-US" sz="2800"/>
              <a:t>Change vs. tradition</a:t>
            </a:r>
          </a:p>
          <a:p>
            <a:pPr>
              <a:lnSpc>
                <a:spcPct val="80000"/>
              </a:lnSpc>
            </a:pPr>
            <a:r>
              <a:rPr lang="en-US" sz="2800"/>
              <a:t>Future vs. past and present</a:t>
            </a:r>
          </a:p>
          <a:p>
            <a:pPr>
              <a:lnSpc>
                <a:spcPct val="80000"/>
              </a:lnSpc>
            </a:pPr>
            <a:r>
              <a:rPr lang="en-US" sz="2800"/>
              <a:t>Reality as order vs. reality as disorder</a:t>
            </a:r>
          </a:p>
          <a:p>
            <a:pPr>
              <a:lnSpc>
                <a:spcPct val="80000"/>
              </a:lnSpc>
            </a:pPr>
            <a:r>
              <a:rPr lang="en-US" sz="2800"/>
              <a:t>Rational vs. intuitive thinking</a:t>
            </a:r>
          </a:p>
          <a:p>
            <a:pPr>
              <a:lnSpc>
                <a:spcPct val="80000"/>
              </a:lnSpc>
            </a:pPr>
            <a:r>
              <a:rPr lang="en-US" sz="2800"/>
              <a:t>Differentiated time vs. undifferentiated time</a:t>
            </a:r>
          </a:p>
          <a:p>
            <a:pPr>
              <a:lnSpc>
                <a:spcPct val="80000"/>
              </a:lnSpc>
            </a:pPr>
            <a:r>
              <a:rPr lang="en-US" sz="2800"/>
              <a:t>Transient vs. lifelong friendships</a:t>
            </a:r>
          </a:p>
          <a:p>
            <a:pPr>
              <a:lnSpc>
                <a:spcPct val="80000"/>
              </a:lnSpc>
            </a:pPr>
            <a:r>
              <a:rPr lang="en-US" sz="2800"/>
              <a:t>Individual vs. group identity</a:t>
            </a:r>
          </a:p>
          <a:p>
            <a:pPr>
              <a:lnSpc>
                <a:spcPct val="80000"/>
              </a:lnSpc>
            </a:pPr>
            <a:r>
              <a:rPr lang="en-US" sz="2800"/>
              <a:t>Questioning vs. respecting authority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The Value of Generalizations</a:t>
            </a:r>
          </a:p>
        </p:txBody>
      </p:sp>
      <p:sp>
        <p:nvSpPr>
          <p:cNvPr id="17411" name="Rectangle 3"/>
          <p:cNvSpPr>
            <a:spLocks noGrp="1" noChangeArrowheads="1"/>
          </p:cNvSpPr>
          <p:nvPr>
            <p:ph type="body" idx="1"/>
          </p:nvPr>
        </p:nvSpPr>
        <p:spPr>
          <a:xfrm>
            <a:off x="457200" y="1646238"/>
            <a:ext cx="8229600" cy="4525962"/>
          </a:xfrm>
        </p:spPr>
        <p:txBody>
          <a:bodyPr/>
          <a:lstStyle/>
          <a:p>
            <a:pPr>
              <a:lnSpc>
                <a:spcPct val="80000"/>
              </a:lnSpc>
            </a:pPr>
            <a:r>
              <a:rPr lang="en-US" sz="2800"/>
              <a:t>“Generalizations . . . are quite different from stereotypes (and more reliable).  With generalizations, we look at a large number of people and we draw certain conclusions. . . There are exceptions to every rule but generalizations that come from research and from the insights of informed international cultural experts and professionals allow us to paint a fairly accurate picture of how people in a given country are likely (but never guaranteed) to operate.”</a:t>
            </a:r>
          </a:p>
          <a:p>
            <a:pPr lvl="1">
              <a:lnSpc>
                <a:spcPct val="80000"/>
              </a:lnSpc>
            </a:pPr>
            <a:r>
              <a:rPr lang="en-US" sz="1800"/>
              <a:t>Brooks Peterson, Cultural Intelligence,  Yarmouth, ME:  Intercultural Press Inc., 2004.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t>Objectives of the Session</a:t>
            </a:r>
          </a:p>
        </p:txBody>
      </p:sp>
      <p:sp>
        <p:nvSpPr>
          <p:cNvPr id="3075" name="Rectangle 3"/>
          <p:cNvSpPr>
            <a:spLocks noGrp="1" noChangeArrowheads="1"/>
          </p:cNvSpPr>
          <p:nvPr>
            <p:ph type="body" idx="1"/>
          </p:nvPr>
        </p:nvSpPr>
        <p:spPr/>
        <p:txBody>
          <a:bodyPr/>
          <a:lstStyle/>
          <a:p>
            <a:pPr>
              <a:lnSpc>
                <a:spcPct val="90000"/>
              </a:lnSpc>
            </a:pPr>
            <a:r>
              <a:rPr lang="en-US" sz="2400" dirty="0"/>
              <a:t>Present an overview and reminder of the importance of cultural understanding.</a:t>
            </a:r>
          </a:p>
          <a:p>
            <a:pPr>
              <a:lnSpc>
                <a:spcPct val="90000"/>
              </a:lnSpc>
            </a:pPr>
            <a:r>
              <a:rPr lang="en-US" sz="2400" dirty="0"/>
              <a:t>Review the stages of culturally-savvy development.</a:t>
            </a:r>
          </a:p>
          <a:p>
            <a:pPr>
              <a:lnSpc>
                <a:spcPct val="90000"/>
              </a:lnSpc>
            </a:pPr>
            <a:r>
              <a:rPr lang="en-US" sz="2400" dirty="0"/>
              <a:t>Create awareness of the potential pitfalls and problems.</a:t>
            </a:r>
          </a:p>
          <a:p>
            <a:pPr>
              <a:lnSpc>
                <a:spcPct val="90000"/>
              </a:lnSpc>
            </a:pPr>
            <a:r>
              <a:rPr lang="en-US" sz="2400" dirty="0"/>
              <a:t>Review generalizations of diverse </a:t>
            </a:r>
            <a:r>
              <a:rPr lang="en-US" sz="2400" dirty="0" smtClean="0"/>
              <a:t>communication, </a:t>
            </a:r>
            <a:r>
              <a:rPr lang="en-US" sz="2400" dirty="0"/>
              <a:t>thereby developing a foundation for further understanding and presenting of information.</a:t>
            </a:r>
          </a:p>
          <a:p>
            <a:pPr>
              <a:lnSpc>
                <a:spcPct val="90000"/>
              </a:lnSpc>
            </a:pPr>
            <a:r>
              <a:rPr lang="en-US" sz="2400" dirty="0"/>
              <a:t>Develop a strategy for your own culturally-sensitive delivery.</a:t>
            </a:r>
          </a:p>
          <a:p>
            <a:pPr>
              <a:lnSpc>
                <a:spcPct val="90000"/>
              </a:lnSpc>
            </a:pPr>
            <a:endParaRPr lang="en-US" sz="2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a:t>Cultural Influences</a:t>
            </a:r>
          </a:p>
        </p:txBody>
      </p:sp>
      <p:sp>
        <p:nvSpPr>
          <p:cNvPr id="34819" name="Rectangle 3"/>
          <p:cNvSpPr>
            <a:spLocks noGrp="1" noChangeArrowheads="1"/>
          </p:cNvSpPr>
          <p:nvPr>
            <p:ph type="body" idx="1"/>
          </p:nvPr>
        </p:nvSpPr>
        <p:spPr/>
        <p:txBody>
          <a:bodyPr/>
          <a:lstStyle/>
          <a:p>
            <a:pPr>
              <a:lnSpc>
                <a:spcPct val="90000"/>
              </a:lnSpc>
            </a:pPr>
            <a:r>
              <a:rPr lang="en-US" sz="2400" dirty="0"/>
              <a:t>Cultures and subcultures shape how people do and will relate to </a:t>
            </a:r>
            <a:r>
              <a:rPr lang="en-US" sz="2400" dirty="0" smtClean="0"/>
              <a:t>education and teachers.</a:t>
            </a:r>
            <a:endParaRPr lang="en-US" sz="2400" dirty="0"/>
          </a:p>
          <a:p>
            <a:pPr>
              <a:lnSpc>
                <a:spcPct val="90000"/>
              </a:lnSpc>
            </a:pPr>
            <a:r>
              <a:rPr lang="en-US" sz="2400" dirty="0"/>
              <a:t>Diverse populations </a:t>
            </a:r>
            <a:r>
              <a:rPr lang="en-US" sz="2400" dirty="0" smtClean="0"/>
              <a:t>will </a:t>
            </a:r>
            <a:r>
              <a:rPr lang="en-US" sz="2400" dirty="0"/>
              <a:t>engage in </a:t>
            </a:r>
            <a:r>
              <a:rPr lang="en-US" sz="2400" dirty="0" smtClean="0"/>
              <a:t>learning and communication </a:t>
            </a:r>
            <a:r>
              <a:rPr lang="en-US" sz="2400" dirty="0"/>
              <a:t>as their preferences are respected and understood.</a:t>
            </a:r>
          </a:p>
          <a:p>
            <a:pPr>
              <a:lnSpc>
                <a:spcPct val="90000"/>
              </a:lnSpc>
            </a:pPr>
            <a:r>
              <a:rPr lang="en-US" sz="2400" dirty="0" smtClean="0"/>
              <a:t>Times </a:t>
            </a:r>
            <a:r>
              <a:rPr lang="en-US" sz="2400" dirty="0"/>
              <a:t>have changed in many areas of our lives in the U.S. (e.g., movies, careers, options).  Time has also brought changes to how </a:t>
            </a:r>
            <a:r>
              <a:rPr lang="en-US" sz="2400" dirty="0" smtClean="0"/>
              <a:t>education works </a:t>
            </a:r>
            <a:r>
              <a:rPr lang="en-US" sz="2400" dirty="0"/>
              <a:t>in the US.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229600" cy="563562"/>
          </a:xfrm>
        </p:spPr>
        <p:txBody>
          <a:bodyPr/>
          <a:lstStyle/>
          <a:p>
            <a:r>
              <a:rPr lang="en-US" sz="3200" b="1" dirty="0" smtClean="0"/>
              <a:t/>
            </a:r>
            <a:br>
              <a:rPr lang="en-US" sz="3200" b="1" dirty="0" smtClean="0"/>
            </a:br>
            <a:r>
              <a:rPr lang="en-US" sz="3200" b="1" dirty="0" smtClean="0"/>
              <a:t>Some Perceptions of Americans</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sz="1600" dirty="0" smtClean="0"/>
              <a:t>Finland. "Americans always want to say your name: 'That's a nice tie, </a:t>
            </a:r>
            <a:r>
              <a:rPr lang="en-US" sz="1600" dirty="0" err="1" smtClean="0"/>
              <a:t>Mikko</a:t>
            </a:r>
            <a:r>
              <a:rPr lang="en-US" sz="1600" dirty="0" smtClean="0"/>
              <a:t>. Hi </a:t>
            </a:r>
            <a:r>
              <a:rPr lang="en-US" sz="1600" dirty="0" err="1" smtClean="0"/>
              <a:t>Mikko</a:t>
            </a:r>
            <a:r>
              <a:rPr lang="en-US" sz="1600" dirty="0" smtClean="0"/>
              <a:t>, how are you </a:t>
            </a:r>
            <a:r>
              <a:rPr lang="en-US" sz="1600" dirty="0" err="1" smtClean="0"/>
              <a:t>Mikko</a:t>
            </a:r>
            <a:r>
              <a:rPr lang="en-US" sz="1600" dirty="0" smtClean="0"/>
              <a:t>'</a:t>
            </a:r>
          </a:p>
          <a:p>
            <a:r>
              <a:rPr lang="en-US" sz="1600" dirty="0" smtClean="0"/>
              <a:t>Indian. "Americans are always in a hurry. Just watch the way they walk down the street."</a:t>
            </a:r>
          </a:p>
          <a:p>
            <a:r>
              <a:rPr lang="en-US" sz="1600" dirty="0" smtClean="0"/>
              <a:t>Kenyan. "Americans are distant. They are not really close to other people -- even other Americans."</a:t>
            </a:r>
          </a:p>
          <a:p>
            <a:r>
              <a:rPr lang="en-US" sz="1600" dirty="0" smtClean="0"/>
              <a:t>Turkey. "Once we were out in a rural area in the middle of nowhere and saw an American come to a stop sign. Though he could see in both directions for miles, and there was no traffic, he still stopped!"</a:t>
            </a:r>
          </a:p>
          <a:p>
            <a:r>
              <a:rPr lang="en-US" sz="1600" dirty="0" smtClean="0"/>
              <a:t>Colombia. "In the United States, they think that life is only work."</a:t>
            </a:r>
          </a:p>
          <a:p>
            <a:r>
              <a:rPr lang="en-US" sz="1600" dirty="0" smtClean="0"/>
              <a:t>Indonesia. "In the United States everything has to be talked about and analyzed. Even the littlest thing has to be 'Why, why </a:t>
            </a:r>
            <a:r>
              <a:rPr lang="en-US" sz="1600" dirty="0" err="1" smtClean="0"/>
              <a:t>why</a:t>
            </a:r>
            <a:r>
              <a:rPr lang="en-US" sz="1600" dirty="0" smtClean="0"/>
              <a:t>?'."</a:t>
            </a:r>
          </a:p>
          <a:p>
            <a:r>
              <a:rPr lang="en-US" sz="1600" dirty="0" smtClean="0"/>
              <a:t>Ethiopia. "The American is very explicit. He wants a 'yes' or 'no'. If someone tries to speak figuratively, the American is confused."</a:t>
            </a:r>
          </a:p>
          <a:p>
            <a:r>
              <a:rPr lang="en-US" sz="1600" dirty="0" smtClean="0"/>
              <a:t>Iran. "The first time my American professor told me 'I don't know, I will have to look it up', I was shocked. I asked myself 'Why is he teaching me?'"</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from the Corporate World	</a:t>
            </a:r>
            <a:endParaRPr lang="en-US" dirty="0"/>
          </a:p>
        </p:txBody>
      </p:sp>
      <p:sp>
        <p:nvSpPr>
          <p:cNvPr id="3" name="Content Placeholder 2"/>
          <p:cNvSpPr>
            <a:spLocks noGrp="1"/>
          </p:cNvSpPr>
          <p:nvPr>
            <p:ph idx="1"/>
          </p:nvPr>
        </p:nvSpPr>
        <p:spPr/>
        <p:txBody>
          <a:bodyPr/>
          <a:lstStyle/>
          <a:p>
            <a:r>
              <a:rPr lang="en-US" dirty="0" smtClean="0"/>
              <a:t>KFC China’s success in winning over Chinese consumers grew out of a deep understanding of the differences between established and developing markets and a willingness to radically alter the U.S. business model.  This approach may not apply everywhere but suggests a mind-set that can be position multinationals to win in emerging markets.  </a:t>
            </a:r>
            <a:r>
              <a:rPr lang="en-US" sz="1800" dirty="0" smtClean="0"/>
              <a:t>HBR Nov. 2011</a:t>
            </a:r>
            <a:endParaRPr lang="en-US" sz="1800" dirty="0"/>
          </a:p>
        </p:txBody>
      </p:sp>
      <p:sp>
        <p:nvSpPr>
          <p:cNvPr id="4" name="Slide Number Placeholder 3"/>
          <p:cNvSpPr>
            <a:spLocks noGrp="1"/>
          </p:cNvSpPr>
          <p:nvPr>
            <p:ph type="sldNum" sz="quarter" idx="12"/>
          </p:nvPr>
        </p:nvSpPr>
        <p:spPr/>
        <p:txBody>
          <a:bodyPr/>
          <a:lstStyle/>
          <a:p>
            <a:pPr>
              <a:defRPr/>
            </a:pPr>
            <a:fld id="{31713C43-2702-4253-90A2-BCE0CA145237}" type="slidenum">
              <a:rPr lang="en-US" smtClean="0"/>
              <a:pPr>
                <a:defRPr/>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in Implementation</a:t>
            </a:r>
            <a:endParaRPr lang="en-US" dirty="0"/>
          </a:p>
        </p:txBody>
      </p:sp>
      <p:sp>
        <p:nvSpPr>
          <p:cNvPr id="3" name="Content Placeholder 2"/>
          <p:cNvSpPr>
            <a:spLocks noGrp="1"/>
          </p:cNvSpPr>
          <p:nvPr>
            <p:ph idx="1"/>
          </p:nvPr>
        </p:nvSpPr>
        <p:spPr/>
        <p:txBody>
          <a:bodyPr/>
          <a:lstStyle/>
          <a:p>
            <a:r>
              <a:rPr lang="en-US" dirty="0" smtClean="0"/>
              <a:t>Localize offerings by country and region.</a:t>
            </a:r>
          </a:p>
          <a:p>
            <a:r>
              <a:rPr lang="en-US" dirty="0" smtClean="0"/>
              <a:t>Move quickly to establish a broad presence.</a:t>
            </a:r>
          </a:p>
          <a:p>
            <a:r>
              <a:rPr lang="en-US" dirty="0" smtClean="0"/>
              <a:t>Take charge of the supply chain.</a:t>
            </a:r>
          </a:p>
          <a:p>
            <a:r>
              <a:rPr lang="en-US" dirty="0" smtClean="0"/>
              <a:t>Become a learning organization.</a:t>
            </a:r>
          </a:p>
          <a:p>
            <a:r>
              <a:rPr lang="en-US" dirty="0" smtClean="0"/>
              <a:t>Maintain flexibility.</a:t>
            </a:r>
          </a:p>
          <a:p>
            <a:r>
              <a:rPr lang="en-US" dirty="0" smtClean="0"/>
              <a:t>Guard </a:t>
            </a:r>
            <a:r>
              <a:rPr lang="en-US" smtClean="0"/>
              <a:t>against backlash.</a:t>
            </a:r>
            <a:endParaRPr lang="en-US"/>
          </a:p>
        </p:txBody>
      </p:sp>
      <p:sp>
        <p:nvSpPr>
          <p:cNvPr id="4" name="Slide Number Placeholder 3"/>
          <p:cNvSpPr>
            <a:spLocks noGrp="1"/>
          </p:cNvSpPr>
          <p:nvPr>
            <p:ph type="sldNum" sz="quarter" idx="12"/>
          </p:nvPr>
        </p:nvSpPr>
        <p:spPr/>
        <p:txBody>
          <a:bodyPr/>
          <a:lstStyle/>
          <a:p>
            <a:pPr>
              <a:defRPr/>
            </a:pPr>
            <a:fld id="{31713C43-2702-4253-90A2-BCE0CA145237}" type="slidenum">
              <a:rPr lang="en-US" smtClean="0"/>
              <a:pPr>
                <a:defRPr/>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C:\Users\LilyaWagner\Documents\My Scans\scan0001.jpg"/>
          <p:cNvPicPr>
            <a:picLocks noGrp="1" noChangeAspect="1" noChangeArrowheads="1"/>
          </p:cNvPicPr>
          <p:nvPr>
            <p:ph idx="1"/>
          </p:nvPr>
        </p:nvPicPr>
        <p:blipFill>
          <a:blip r:embed="rId2" cstate="print"/>
          <a:srcRect/>
          <a:stretch>
            <a:fillRect/>
          </a:stretch>
        </p:blipFill>
        <p:spPr bwMode="auto">
          <a:xfrm>
            <a:off x="1906524" y="2153253"/>
            <a:ext cx="5330952" cy="3419856"/>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 to Discussion of Scenarios</a:t>
            </a:r>
            <a:endParaRPr lang="en-US" dirty="0"/>
          </a:p>
        </p:txBody>
      </p:sp>
      <p:sp>
        <p:nvSpPr>
          <p:cNvPr id="3" name="Content Placeholder 2"/>
          <p:cNvSpPr>
            <a:spLocks noGrp="1"/>
          </p:cNvSpPr>
          <p:nvPr>
            <p:ph idx="1"/>
          </p:nvPr>
        </p:nvSpPr>
        <p:spPr/>
        <p:txBody>
          <a:bodyPr/>
          <a:lstStyle/>
          <a:p>
            <a:pPr>
              <a:buNone/>
            </a:pPr>
            <a:r>
              <a:rPr lang="en-US" dirty="0" smtClean="0"/>
              <a:t>1.		What is the major issue you can 	identify in the scenario assigned to 	you?</a:t>
            </a:r>
          </a:p>
          <a:p>
            <a:pPr>
              <a:buNone/>
            </a:pPr>
            <a:r>
              <a:rPr lang="en-US" dirty="0" smtClean="0"/>
              <a:t>2.		What communication barrier is evident?</a:t>
            </a:r>
          </a:p>
          <a:p>
            <a:pPr>
              <a:buNone/>
            </a:pPr>
            <a:r>
              <a:rPr lang="en-US" dirty="0" smtClean="0"/>
              <a:t>3.		What can be done to decrease or 	remove the barrier?</a:t>
            </a:r>
          </a:p>
          <a:p>
            <a:pPr>
              <a:buNone/>
            </a:pPr>
            <a:r>
              <a:rPr lang="en-US" dirty="0" smtClean="0"/>
              <a:t>4.		Have you had any similar experience(s) 	and how did you handle such 	incidents?</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#1</a:t>
            </a:r>
            <a:endParaRPr lang="en-US" dirty="0"/>
          </a:p>
        </p:txBody>
      </p:sp>
      <p:sp>
        <p:nvSpPr>
          <p:cNvPr id="3" name="Content Placeholder 2"/>
          <p:cNvSpPr>
            <a:spLocks noGrp="1"/>
          </p:cNvSpPr>
          <p:nvPr>
            <p:ph idx="1"/>
          </p:nvPr>
        </p:nvSpPr>
        <p:spPr/>
        <p:txBody>
          <a:bodyPr/>
          <a:lstStyle/>
          <a:p>
            <a:r>
              <a:rPr lang="en-US" sz="2400" dirty="0" smtClean="0"/>
              <a:t>You are German, working on a multicultural team in Peru.  You begin your work day at 08:00 and leave each day at 17:00.  Several members of your team, including Peru, Spain and France, wander in well after 08:00, heading directly for coffee.  These team members regularly arrive late and rarely offer a morning greeting.  You do not respect their lack of punctuality and wonder how you will be able to work with them on the new assignment.</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#2</a:t>
            </a:r>
            <a:endParaRPr lang="en-US" dirty="0"/>
          </a:p>
        </p:txBody>
      </p:sp>
      <p:sp>
        <p:nvSpPr>
          <p:cNvPr id="3" name="Content Placeholder 2"/>
          <p:cNvSpPr>
            <a:spLocks noGrp="1"/>
          </p:cNvSpPr>
          <p:nvPr>
            <p:ph idx="1"/>
          </p:nvPr>
        </p:nvSpPr>
        <p:spPr/>
        <p:txBody>
          <a:bodyPr/>
          <a:lstStyle/>
          <a:p>
            <a:r>
              <a:rPr lang="en-US" sz="2400" dirty="0" smtClean="0"/>
              <a:t>You are working as a public relations specialist for a civil society organization in the Seattle area.  You are Taiwanese.  You have been able to secure an exceptional underwriting deal for your organization from a Taiwan manufacturer.  Today your U.S. employer has received some bad news and he is very angry about a family matter.  He begins to yell at you, showing no respect</a:t>
            </a:r>
            <a:endParaRPr lang="en-US"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#3</a:t>
            </a:r>
            <a:endParaRPr lang="en-US" dirty="0"/>
          </a:p>
        </p:txBody>
      </p:sp>
      <p:sp>
        <p:nvSpPr>
          <p:cNvPr id="3" name="Content Placeholder 2"/>
          <p:cNvSpPr>
            <a:spLocks noGrp="1"/>
          </p:cNvSpPr>
          <p:nvPr>
            <p:ph idx="1"/>
          </p:nvPr>
        </p:nvSpPr>
        <p:spPr/>
        <p:txBody>
          <a:bodyPr/>
          <a:lstStyle/>
          <a:p>
            <a:r>
              <a:rPr lang="en-US" sz="2400" dirty="0" smtClean="0"/>
              <a:t>You are a thirty-year-old Swiss female.  Your NGO has recently developed an affiliation with a fledgling Russian NGO and you are assigned to manage an office in a small Russian village.  The current office supervisor is a fifty-five-year-old Russian male.  He will remain in the office and report directly to you.  All of the other employees are Russian and they have been reporting directly to him.</a:t>
            </a: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#4</a:t>
            </a:r>
            <a:endParaRPr lang="en-US" dirty="0"/>
          </a:p>
        </p:txBody>
      </p:sp>
      <p:sp>
        <p:nvSpPr>
          <p:cNvPr id="3" name="Content Placeholder 2"/>
          <p:cNvSpPr>
            <a:spLocks noGrp="1"/>
          </p:cNvSpPr>
          <p:nvPr>
            <p:ph idx="1"/>
          </p:nvPr>
        </p:nvSpPr>
        <p:spPr/>
        <p:txBody>
          <a:bodyPr/>
          <a:lstStyle/>
          <a:p>
            <a:r>
              <a:rPr lang="en-US" sz="2400" dirty="0" smtClean="0"/>
              <a:t>You are a U.S. computer technology specialist working for a Chinese NGO.  You believe it is best to be open in your communication with the public and segments of your clients.  Your employer takes a different approach.  The NGO’s policies and procedures are not clear to you.  You are wondering how you will define your area of responsibility.</a:t>
            </a:r>
          </a:p>
          <a:p>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Worlds Apart In One Village</a:t>
            </a:r>
          </a:p>
        </p:txBody>
      </p:sp>
      <p:sp>
        <p:nvSpPr>
          <p:cNvPr id="22531" name="Rectangle 3"/>
          <p:cNvSpPr>
            <a:spLocks noGrp="1" noChangeArrowheads="1"/>
          </p:cNvSpPr>
          <p:nvPr>
            <p:ph type="body" idx="1"/>
          </p:nvPr>
        </p:nvSpPr>
        <p:spPr>
          <a:xfrm>
            <a:off x="457200" y="1295400"/>
            <a:ext cx="8229600" cy="4830763"/>
          </a:xfrm>
        </p:spPr>
        <p:txBody>
          <a:bodyPr/>
          <a:lstStyle/>
          <a:p>
            <a:r>
              <a:rPr lang="en-US" dirty="0"/>
              <a:t>“. . . Our global village has many disparate quarters</a:t>
            </a:r>
            <a:r>
              <a:rPr lang="en-US" dirty="0" smtClean="0"/>
              <a:t>.”</a:t>
            </a:r>
            <a:r>
              <a:rPr lang="en-US" sz="1800" dirty="0" err="1" smtClean="0"/>
              <a:t>Gert</a:t>
            </a:r>
            <a:r>
              <a:rPr lang="en-US" sz="1800" dirty="0" smtClean="0"/>
              <a:t> </a:t>
            </a:r>
            <a:r>
              <a:rPr lang="en-US" sz="1800" dirty="0"/>
              <a:t>Jan </a:t>
            </a:r>
            <a:r>
              <a:rPr lang="en-US" sz="1800" dirty="0" err="1"/>
              <a:t>Hofstede</a:t>
            </a:r>
            <a:r>
              <a:rPr lang="en-US" sz="1800" dirty="0"/>
              <a:t>, Paul B. Pederson, </a:t>
            </a:r>
            <a:r>
              <a:rPr lang="en-US" sz="1800" dirty="0" err="1"/>
              <a:t>Geert</a:t>
            </a:r>
            <a:r>
              <a:rPr lang="en-US" sz="1800" dirty="0"/>
              <a:t> </a:t>
            </a:r>
            <a:r>
              <a:rPr lang="en-US" sz="1800" dirty="0" err="1"/>
              <a:t>Hofstede</a:t>
            </a:r>
            <a:r>
              <a:rPr lang="en-US" sz="1800" dirty="0"/>
              <a:t>, Exploring Culture, Boston:  Intercultural Press, 2002</a:t>
            </a:r>
            <a:endParaRPr lang="en-US" dirty="0"/>
          </a:p>
        </p:txBody>
      </p:sp>
      <p:pic>
        <p:nvPicPr>
          <p:cNvPr id="6" name="Picture 4" descr="bd06662_"/>
          <p:cNvPicPr>
            <a:picLocks noChangeAspect="1" noChangeArrowheads="1"/>
          </p:cNvPicPr>
          <p:nvPr/>
        </p:nvPicPr>
        <p:blipFill>
          <a:blip r:embed="rId2" cstate="print"/>
          <a:srcRect/>
          <a:stretch>
            <a:fillRect/>
          </a:stretch>
        </p:blipFill>
        <p:spPr bwMode="auto">
          <a:xfrm>
            <a:off x="2590800" y="2895600"/>
            <a:ext cx="3810000" cy="3962400"/>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 #5</a:t>
            </a:r>
            <a:endParaRPr lang="en-US" dirty="0"/>
          </a:p>
        </p:txBody>
      </p:sp>
      <p:sp>
        <p:nvSpPr>
          <p:cNvPr id="3" name="Content Placeholder 2"/>
          <p:cNvSpPr>
            <a:spLocks noGrp="1"/>
          </p:cNvSpPr>
          <p:nvPr>
            <p:ph idx="1"/>
          </p:nvPr>
        </p:nvSpPr>
        <p:spPr/>
        <p:txBody>
          <a:bodyPr/>
          <a:lstStyle/>
          <a:p>
            <a:r>
              <a:rPr lang="en-US" sz="2400" dirty="0" smtClean="0"/>
              <a:t>You are a nonprofit management college student from Italy, enrolled in a U.S. university.  Your roommate in the international dorm is from England.  You like to invite classmates to visit you in your room.  Your roommate does not approve of the visitors and does not seem interested in forming a friendship.  You are wondering how you will last through the year.</a:t>
            </a:r>
          </a:p>
          <a:p>
            <a:endParaRPr lang="en-US" sz="24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The Value of Generalizations</a:t>
            </a:r>
          </a:p>
        </p:txBody>
      </p:sp>
      <p:sp>
        <p:nvSpPr>
          <p:cNvPr id="17411" name="Rectangle 3"/>
          <p:cNvSpPr>
            <a:spLocks noGrp="1" noChangeArrowheads="1"/>
          </p:cNvSpPr>
          <p:nvPr>
            <p:ph type="body" idx="1"/>
          </p:nvPr>
        </p:nvSpPr>
        <p:spPr>
          <a:xfrm>
            <a:off x="457200" y="1646238"/>
            <a:ext cx="8229600" cy="4525962"/>
          </a:xfrm>
        </p:spPr>
        <p:txBody>
          <a:bodyPr/>
          <a:lstStyle/>
          <a:p>
            <a:pPr>
              <a:lnSpc>
                <a:spcPct val="80000"/>
              </a:lnSpc>
            </a:pPr>
            <a:r>
              <a:rPr lang="en-US" sz="2800"/>
              <a:t>“Generalizations . . . are quite different from stereotypes (and more reliable).  With generalizations, we look at a large number of people and we draw certain conclusions. . . There are exceptions to every rule but generalizations that come from research and from the insights of informed international cultural experts and professionals allow us to paint a fairly accurate picture of how people in a given country are likely (but never guaranteed) to operate.”</a:t>
            </a:r>
          </a:p>
          <a:p>
            <a:pPr lvl="1">
              <a:lnSpc>
                <a:spcPct val="80000"/>
              </a:lnSpc>
            </a:pPr>
            <a:r>
              <a:rPr lang="en-US" sz="1800"/>
              <a:t>Brooks Peterson, Cultural Intelligence,  Yarmouth, ME:  Intercultural Press Inc., 2004.</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latin typeface="Staccato222 BT" pitchFamily="66" charset="0"/>
              </a:rPr>
              <a:t>The Key to Application and Practice</a:t>
            </a:r>
          </a:p>
        </p:txBody>
      </p:sp>
      <p:sp>
        <p:nvSpPr>
          <p:cNvPr id="40963" name="Rectangle 3"/>
          <p:cNvSpPr>
            <a:spLocks noGrp="1" noChangeArrowheads="1"/>
          </p:cNvSpPr>
          <p:nvPr>
            <p:ph type="body" idx="1"/>
          </p:nvPr>
        </p:nvSpPr>
        <p:spPr/>
        <p:txBody>
          <a:bodyPr/>
          <a:lstStyle/>
          <a:p>
            <a:r>
              <a:rPr lang="en-US"/>
              <a:t>Become aware.</a:t>
            </a:r>
          </a:p>
          <a:p>
            <a:r>
              <a:rPr lang="en-US"/>
              <a:t>Internalize the values.  Believe in diversity.</a:t>
            </a:r>
          </a:p>
          <a:p>
            <a:r>
              <a:rPr lang="en-US"/>
              <a:t>Gradually implement measures that check on inclusivity.</a:t>
            </a:r>
          </a:p>
          <a:p>
            <a:r>
              <a:rPr lang="en-US"/>
              <a:t>Revise procedures and records if necessary.</a:t>
            </a:r>
          </a:p>
          <a:p>
            <a:r>
              <a:rPr lang="en-US"/>
              <a:t>Involve others in planning and implementation.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t>Perceptions/Myths</a:t>
            </a:r>
          </a:p>
        </p:txBody>
      </p:sp>
      <p:sp>
        <p:nvSpPr>
          <p:cNvPr id="31747" name="Rectangle 3"/>
          <p:cNvSpPr>
            <a:spLocks noGrp="1" noChangeArrowheads="1"/>
          </p:cNvSpPr>
          <p:nvPr>
            <p:ph type="body" idx="1"/>
          </p:nvPr>
        </p:nvSpPr>
        <p:spPr/>
        <p:txBody>
          <a:bodyPr/>
          <a:lstStyle/>
          <a:p>
            <a:pPr>
              <a:lnSpc>
                <a:spcPct val="90000"/>
              </a:lnSpc>
            </a:pPr>
            <a:r>
              <a:rPr lang="en-US" dirty="0"/>
              <a:t>The world is essentially a global village.</a:t>
            </a:r>
          </a:p>
          <a:p>
            <a:pPr>
              <a:lnSpc>
                <a:spcPct val="90000"/>
              </a:lnSpc>
            </a:pPr>
            <a:r>
              <a:rPr lang="en-US" dirty="0"/>
              <a:t>The world would be a better place if everyone behaved like the people in my country.</a:t>
            </a:r>
          </a:p>
          <a:p>
            <a:pPr>
              <a:lnSpc>
                <a:spcPct val="90000"/>
              </a:lnSpc>
            </a:pPr>
            <a:r>
              <a:rPr lang="en-US" dirty="0"/>
              <a:t>One could live in any country of the world if one is honest and well-intentioned.</a:t>
            </a:r>
          </a:p>
          <a:p>
            <a:pPr>
              <a:lnSpc>
                <a:spcPct val="90000"/>
              </a:lnSpc>
            </a:pPr>
            <a:r>
              <a:rPr lang="en-US" dirty="0"/>
              <a:t>Business is business in any </a:t>
            </a:r>
            <a:r>
              <a:rPr lang="en-US" dirty="0" smtClean="0"/>
              <a:t>country.</a:t>
            </a:r>
            <a:endParaRPr lang="en-US" dirty="0"/>
          </a:p>
          <a:p>
            <a:pPr>
              <a:lnSpc>
                <a:spcPct val="90000"/>
              </a:lnSpc>
            </a:pPr>
            <a:r>
              <a:rPr lang="en-US" dirty="0"/>
              <a:t>National cultures will be a thing of the past in fifty </a:t>
            </a:r>
            <a:r>
              <a:rPr lang="en-US" dirty="0" smtClean="0"/>
              <a:t>years.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t>Example</a:t>
            </a:r>
          </a:p>
        </p:txBody>
      </p:sp>
      <p:pic>
        <p:nvPicPr>
          <p:cNvPr id="24579" name="Picture 3"/>
          <p:cNvPicPr>
            <a:picLocks noGrp="1" noChangeAspect="1" noChangeArrowheads="1"/>
          </p:cNvPicPr>
          <p:nvPr>
            <p:ph type="body" idx="1"/>
          </p:nvPr>
        </p:nvPicPr>
        <p:blipFill>
          <a:blip r:embed="rId2" cstate="print"/>
          <a:srcRect/>
          <a:stretch>
            <a:fillRect/>
          </a:stretch>
        </p:blip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z="4000"/>
              <a:t>How Would You Feel?</a:t>
            </a:r>
            <a:br>
              <a:rPr lang="en-US" sz="4000"/>
            </a:br>
            <a:r>
              <a:rPr lang="en-US" sz="4000"/>
              <a:t>A Meeting in the Street</a:t>
            </a:r>
          </a:p>
        </p:txBody>
      </p:sp>
      <p:sp>
        <p:nvSpPr>
          <p:cNvPr id="26627" name="Rectangle 3"/>
          <p:cNvSpPr>
            <a:spLocks noGrp="1" noChangeArrowheads="1"/>
          </p:cNvSpPr>
          <p:nvPr>
            <p:ph type="body" idx="1"/>
          </p:nvPr>
        </p:nvSpPr>
        <p:spPr/>
        <p:txBody>
          <a:bodyPr/>
          <a:lstStyle/>
          <a:p>
            <a:r>
              <a:rPr lang="en-US"/>
              <a:t>You are walking along in a street that is not in your town.  The street is quiet.  Someone crosses the street ahead of you and starts walking toward you. What do you think?</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4000"/>
              <a:t>How Would You Feel?</a:t>
            </a:r>
            <a:br>
              <a:rPr lang="en-US" sz="4000"/>
            </a:br>
            <a:r>
              <a:rPr lang="en-US" sz="4000"/>
              <a:t>A Welcome at the Airport</a:t>
            </a:r>
          </a:p>
        </p:txBody>
      </p:sp>
      <p:sp>
        <p:nvSpPr>
          <p:cNvPr id="28675" name="Rectangle 3"/>
          <p:cNvSpPr>
            <a:spLocks noGrp="1" noChangeArrowheads="1"/>
          </p:cNvSpPr>
          <p:nvPr>
            <p:ph type="body" idx="1"/>
          </p:nvPr>
        </p:nvSpPr>
        <p:spPr/>
        <p:txBody>
          <a:bodyPr/>
          <a:lstStyle/>
          <a:p>
            <a:r>
              <a:rPr lang="en-US"/>
              <a:t>You are headed to a formal business meeting with someone you haven’t met before. When you get off the airplane, a warmly-smiling woman wearing jeans and sandals is holding a sign with your name on it.  What do you think?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
            </a:r>
            <a:br>
              <a:rPr lang="en-US" sz="3200" b="1" dirty="0" smtClean="0"/>
            </a:br>
            <a:r>
              <a:rPr lang="en-US" sz="3200" b="1" dirty="0" smtClean="0"/>
              <a:t/>
            </a:r>
            <a:br>
              <a:rPr lang="en-US" sz="3200" b="1" dirty="0" smtClean="0"/>
            </a:br>
            <a:r>
              <a:rPr lang="en-US" sz="3200" b="1" dirty="0" smtClean="0"/>
              <a:t>What Would You Do?</a:t>
            </a:r>
            <a:br>
              <a:rPr lang="en-US" sz="3200" b="1" dirty="0" smtClean="0"/>
            </a:br>
            <a:r>
              <a:rPr lang="en-US" sz="3200" b="1" dirty="0" smtClean="0"/>
              <a:t>The Chinese Student in the English Classroom</a:t>
            </a:r>
            <a:r>
              <a:rPr lang="en-US" dirty="0" smtClean="0"/>
              <a:t/>
            </a:r>
            <a:br>
              <a:rPr lang="en-US" dirty="0" smtClean="0"/>
            </a:br>
            <a:endParaRPr lang="en-US" dirty="0"/>
          </a:p>
        </p:txBody>
      </p:sp>
      <p:sp>
        <p:nvSpPr>
          <p:cNvPr id="3" name="Content Placeholder 2"/>
          <p:cNvSpPr>
            <a:spLocks noGrp="1"/>
          </p:cNvSpPr>
          <p:nvPr>
            <p:ph idx="1"/>
          </p:nvPr>
        </p:nvSpPr>
        <p:spPr>
          <a:xfrm>
            <a:off x="457200" y="1981200"/>
            <a:ext cx="8229600" cy="4144963"/>
          </a:xfrm>
        </p:spPr>
        <p:txBody>
          <a:bodyPr/>
          <a:lstStyle/>
          <a:p>
            <a:r>
              <a:rPr lang="en-US" sz="2800" dirty="0" smtClean="0"/>
              <a:t>You are teaching an English class, not an ESL class.  You have a Chinese student who is shy, talks very little, but tries very hard.  You despair a bit and try to help him as much as possible, but it’s tough on both you and him.  Suddenly there is a transformation.  His writing is near perfect.  You ask him about this and he replies that he’s using the writing lab extensively.  But you wonder.  What would you do?</a:t>
            </a:r>
            <a:endParaRPr lang="en-US" sz="2800"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197</TotalTime>
  <Words>2366</Words>
  <Application>Microsoft Office PowerPoint</Application>
  <PresentationFormat>On-screen Show (4:3)</PresentationFormat>
  <Paragraphs>166</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Default Design</vt:lpstr>
      <vt:lpstr>The Culturally-Sensitive Classroom</vt:lpstr>
      <vt:lpstr>Dr. Lilya Wagner, CFRE Director Lilya.Wagner@nad.adventist.org 12501 Old Columbia Pike Silver Spring, MD  20904 Direct: 301-680-6130, Cell: 317-250-8274, Fax: 301-680-6137 www.philanthropicservice.com</vt:lpstr>
      <vt:lpstr>Objectives of the Session</vt:lpstr>
      <vt:lpstr>Worlds Apart In One Village</vt:lpstr>
      <vt:lpstr>Perceptions/Myths</vt:lpstr>
      <vt:lpstr>Example</vt:lpstr>
      <vt:lpstr>How Would You Feel? A Meeting in the Street</vt:lpstr>
      <vt:lpstr>How Would You Feel? A Welcome at the Airport</vt:lpstr>
      <vt:lpstr>  What Would You Do? The Chinese Student in the English Classroom </vt:lpstr>
      <vt:lpstr>Barriers to Cross-Cultural Understanding</vt:lpstr>
      <vt:lpstr>Cultural competence capacity and development </vt:lpstr>
      <vt:lpstr>Bennett’s Model of Intercultural Sensitivity (Winkelman p. 201)</vt:lpstr>
      <vt:lpstr>Cultural competence—four major sectors</vt:lpstr>
      <vt:lpstr>Slide 14</vt:lpstr>
      <vt:lpstr>Cautions and Suggestions—with examples</vt:lpstr>
      <vt:lpstr>Slide 16</vt:lpstr>
      <vt:lpstr>Slide 17</vt:lpstr>
      <vt:lpstr>Slide 18</vt:lpstr>
      <vt:lpstr>Slide 19</vt:lpstr>
      <vt:lpstr>Slide 20</vt:lpstr>
      <vt:lpstr>Slide 21</vt:lpstr>
      <vt:lpstr>Slide 22</vt:lpstr>
      <vt:lpstr>Intercultural Communication</vt:lpstr>
      <vt:lpstr>Conclusions</vt:lpstr>
      <vt:lpstr>Slide 25</vt:lpstr>
      <vt:lpstr>Making the most of your English</vt:lpstr>
      <vt:lpstr>Scale describing levels of difference—U.S. perspective</vt:lpstr>
      <vt:lpstr>Cultures are different, not better—How do these differences affect fundraising training? </vt:lpstr>
      <vt:lpstr>The Value of Generalizations</vt:lpstr>
      <vt:lpstr>Cultural Influences</vt:lpstr>
      <vt:lpstr> Some Perceptions of Americans </vt:lpstr>
      <vt:lpstr>Example from the Corporate World </vt:lpstr>
      <vt:lpstr>Steps in Implementation</vt:lpstr>
      <vt:lpstr>Slide 34</vt:lpstr>
      <vt:lpstr>Guide to Discussion of Scenarios</vt:lpstr>
      <vt:lpstr>Scenario #1</vt:lpstr>
      <vt:lpstr>Scenario #2</vt:lpstr>
      <vt:lpstr>Scenario #3</vt:lpstr>
      <vt:lpstr>Scenario #4</vt:lpstr>
      <vt:lpstr>Scenario #5</vt:lpstr>
      <vt:lpstr>The Value of Generalizations</vt:lpstr>
      <vt:lpstr>The Key to Application and Practice</vt:lpstr>
    </vt:vector>
  </TitlesOfParts>
  <Company>Counterpart International,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Culturally-Sensitive Classroom</dc:title>
  <dc:creator>Administrator</dc:creator>
  <cp:lastModifiedBy>Lilya Wagner</cp:lastModifiedBy>
  <cp:revision>31</cp:revision>
  <dcterms:created xsi:type="dcterms:W3CDTF">2008-10-31T15:28:42Z</dcterms:created>
  <dcterms:modified xsi:type="dcterms:W3CDTF">2012-07-01T17:25:59Z</dcterms:modified>
</cp:coreProperties>
</file>